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43"/>
  </p:notesMasterIdLst>
  <p:sldIdLst>
    <p:sldId id="256" r:id="rId2"/>
    <p:sldId id="334" r:id="rId3"/>
    <p:sldId id="328" r:id="rId4"/>
    <p:sldId id="331" r:id="rId5"/>
    <p:sldId id="355" r:id="rId6"/>
    <p:sldId id="332" r:id="rId7"/>
    <p:sldId id="319" r:id="rId8"/>
    <p:sldId id="320" r:id="rId9"/>
    <p:sldId id="321" r:id="rId10"/>
    <p:sldId id="333" r:id="rId11"/>
    <p:sldId id="330" r:id="rId12"/>
    <p:sldId id="336" r:id="rId13"/>
    <p:sldId id="337" r:id="rId14"/>
    <p:sldId id="338" r:id="rId15"/>
    <p:sldId id="353" r:id="rId16"/>
    <p:sldId id="350" r:id="rId17"/>
    <p:sldId id="352" r:id="rId18"/>
    <p:sldId id="340" r:id="rId19"/>
    <p:sldId id="344" r:id="rId20"/>
    <p:sldId id="346" r:id="rId21"/>
    <p:sldId id="348" r:id="rId22"/>
    <p:sldId id="356" r:id="rId23"/>
    <p:sldId id="358" r:id="rId24"/>
    <p:sldId id="368" r:id="rId25"/>
    <p:sldId id="369" r:id="rId26"/>
    <p:sldId id="370" r:id="rId27"/>
    <p:sldId id="371" r:id="rId28"/>
    <p:sldId id="357" r:id="rId29"/>
    <p:sldId id="362" r:id="rId30"/>
    <p:sldId id="363" r:id="rId31"/>
    <p:sldId id="364" r:id="rId32"/>
    <p:sldId id="359" r:id="rId33"/>
    <p:sldId id="365" r:id="rId34"/>
    <p:sldId id="372" r:id="rId35"/>
    <p:sldId id="366" r:id="rId36"/>
    <p:sldId id="373" r:id="rId37"/>
    <p:sldId id="374" r:id="rId38"/>
    <p:sldId id="376" r:id="rId39"/>
    <p:sldId id="367" r:id="rId40"/>
    <p:sldId id="341" r:id="rId41"/>
    <p:sldId id="282"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32" autoAdjust="0"/>
    <p:restoredTop sz="94671" autoAdjust="0"/>
  </p:normalViewPr>
  <p:slideViewPr>
    <p:cSldViewPr>
      <p:cViewPr>
        <p:scale>
          <a:sx n="68" d="100"/>
          <a:sy n="68" d="100"/>
        </p:scale>
        <p:origin x="-1278" y="-222"/>
      </p:cViewPr>
      <p:guideLst>
        <p:guide orient="horz" pos="2160"/>
        <p:guide pos="2880"/>
      </p:guideLst>
    </p:cSldViewPr>
  </p:slideViewPr>
  <p:outlineViewPr>
    <p:cViewPr>
      <p:scale>
        <a:sx n="33" d="100"/>
        <a:sy n="33" d="100"/>
      </p:scale>
      <p:origin x="0" y="78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530774074928431E-2"/>
          <c:y val="4.4820246539148595E-2"/>
          <c:w val="0.90274679362706312"/>
          <c:h val="0.84175535774980992"/>
        </c:manualLayout>
      </c:layout>
      <c:barChart>
        <c:barDir val="col"/>
        <c:grouping val="clustered"/>
        <c:varyColors val="0"/>
        <c:ser>
          <c:idx val="0"/>
          <c:order val="0"/>
          <c:tx>
            <c:strRef>
              <c:f>Лист1!$B$1</c:f>
              <c:strCache>
                <c:ptCount val="1"/>
                <c:pt idx="0">
                  <c:v>Ряд 1</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2002</c:v>
                </c:pt>
                <c:pt idx="1">
                  <c:v>2004</c:v>
                </c:pt>
                <c:pt idx="2">
                  <c:v>2007</c:v>
                </c:pt>
                <c:pt idx="3">
                  <c:v>2010</c:v>
                </c:pt>
                <c:pt idx="4">
                  <c:v>2012</c:v>
                </c:pt>
              </c:numCache>
            </c:numRef>
          </c:cat>
          <c:val>
            <c:numRef>
              <c:f>Лист1!$B$2:$B$6</c:f>
              <c:numCache>
                <c:formatCode>General</c:formatCode>
                <c:ptCount val="5"/>
                <c:pt idx="0">
                  <c:v>129</c:v>
                </c:pt>
                <c:pt idx="1">
                  <c:v>152</c:v>
                </c:pt>
                <c:pt idx="2">
                  <c:v>190</c:v>
                </c:pt>
                <c:pt idx="3">
                  <c:v>334</c:v>
                </c:pt>
                <c:pt idx="4">
                  <c:v>342</c:v>
                </c:pt>
              </c:numCache>
            </c:numRef>
          </c:val>
          <c:extLst xmlns:c16r2="http://schemas.microsoft.com/office/drawing/2015/06/chart">
            <c:ext xmlns:c16="http://schemas.microsoft.com/office/drawing/2014/chart" uri="{C3380CC4-5D6E-409C-BE32-E72D297353CC}">
              <c16:uniqueId val="{00000000-E09A-405C-AEFA-05A87DA36A14}"/>
            </c:ext>
          </c:extLst>
        </c:ser>
        <c:dLbls>
          <c:showLegendKey val="0"/>
          <c:showVal val="0"/>
          <c:showCatName val="0"/>
          <c:showSerName val="0"/>
          <c:showPercent val="0"/>
          <c:showBubbleSize val="0"/>
        </c:dLbls>
        <c:gapWidth val="150"/>
        <c:axId val="31971968"/>
        <c:axId val="49418624"/>
      </c:barChart>
      <c:catAx>
        <c:axId val="31971968"/>
        <c:scaling>
          <c:orientation val="minMax"/>
        </c:scaling>
        <c:delete val="0"/>
        <c:axPos val="b"/>
        <c:numFmt formatCode="General" sourceLinked="1"/>
        <c:majorTickMark val="out"/>
        <c:minorTickMark val="none"/>
        <c:tickLblPos val="nextTo"/>
        <c:crossAx val="49418624"/>
        <c:crosses val="autoZero"/>
        <c:auto val="1"/>
        <c:lblAlgn val="ctr"/>
        <c:lblOffset val="100"/>
        <c:noMultiLvlLbl val="0"/>
      </c:catAx>
      <c:valAx>
        <c:axId val="49418624"/>
        <c:scaling>
          <c:orientation val="minMax"/>
        </c:scaling>
        <c:delete val="0"/>
        <c:axPos val="l"/>
        <c:majorGridlines/>
        <c:numFmt formatCode="General" sourceLinked="1"/>
        <c:majorTickMark val="out"/>
        <c:minorTickMark val="none"/>
        <c:tickLblPos val="nextTo"/>
        <c:crossAx val="3197196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Лист1!$C$1</c:f>
              <c:strCache>
                <c:ptCount val="1"/>
                <c:pt idx="0">
                  <c:v>Ряд 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2002</c:v>
                </c:pt>
                <c:pt idx="1">
                  <c:v>2004</c:v>
                </c:pt>
                <c:pt idx="2">
                  <c:v>2007</c:v>
                </c:pt>
                <c:pt idx="3">
                  <c:v>2010</c:v>
                </c:pt>
                <c:pt idx="4">
                  <c:v>2012</c:v>
                </c:pt>
              </c:numCache>
            </c:numRef>
          </c:cat>
          <c:val>
            <c:numRef>
              <c:f>Лист1!$C$2:$C$6</c:f>
              <c:numCache>
                <c:formatCode>General</c:formatCode>
                <c:ptCount val="5"/>
                <c:pt idx="0">
                  <c:v>15589</c:v>
                </c:pt>
                <c:pt idx="1">
                  <c:v>20168</c:v>
                </c:pt>
                <c:pt idx="2">
                  <c:v>24044</c:v>
                </c:pt>
                <c:pt idx="3">
                  <c:v>46520</c:v>
                </c:pt>
                <c:pt idx="4">
                  <c:v>47752</c:v>
                </c:pt>
              </c:numCache>
            </c:numRef>
          </c:val>
          <c:extLst xmlns:c16r2="http://schemas.microsoft.com/office/drawing/2015/06/chart">
            <c:ext xmlns:c16="http://schemas.microsoft.com/office/drawing/2014/chart" uri="{C3380CC4-5D6E-409C-BE32-E72D297353CC}">
              <c16:uniqueId val="{00000000-943C-4C69-9DBC-B35D3576559F}"/>
            </c:ext>
          </c:extLst>
        </c:ser>
        <c:dLbls>
          <c:showLegendKey val="0"/>
          <c:showVal val="0"/>
          <c:showCatName val="0"/>
          <c:showSerName val="0"/>
          <c:showPercent val="0"/>
          <c:showBubbleSize val="0"/>
        </c:dLbls>
        <c:gapWidth val="150"/>
        <c:axId val="92996736"/>
        <c:axId val="92998272"/>
      </c:barChart>
      <c:catAx>
        <c:axId val="92996736"/>
        <c:scaling>
          <c:orientation val="minMax"/>
        </c:scaling>
        <c:delete val="0"/>
        <c:axPos val="b"/>
        <c:numFmt formatCode="General" sourceLinked="1"/>
        <c:majorTickMark val="out"/>
        <c:minorTickMark val="none"/>
        <c:tickLblPos val="nextTo"/>
        <c:crossAx val="92998272"/>
        <c:crosses val="autoZero"/>
        <c:auto val="1"/>
        <c:lblAlgn val="ctr"/>
        <c:lblOffset val="100"/>
        <c:noMultiLvlLbl val="0"/>
      </c:catAx>
      <c:valAx>
        <c:axId val="92998272"/>
        <c:scaling>
          <c:orientation val="minMax"/>
        </c:scaling>
        <c:delete val="0"/>
        <c:axPos val="l"/>
        <c:majorGridlines/>
        <c:numFmt formatCode="General" sourceLinked="1"/>
        <c:majorTickMark val="out"/>
        <c:minorTickMark val="none"/>
        <c:tickLblPos val="nextTo"/>
        <c:crossAx val="9299673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530774074928431E-2"/>
          <c:y val="4.4820246539148595E-2"/>
          <c:w val="0.90274679362706312"/>
          <c:h val="0.84175535774980992"/>
        </c:manualLayout>
      </c:layout>
      <c:barChart>
        <c:barDir val="col"/>
        <c:grouping val="clustered"/>
        <c:varyColors val="0"/>
        <c:ser>
          <c:idx val="0"/>
          <c:order val="0"/>
          <c:tx>
            <c:strRef>
              <c:f>Лист1!$B$1</c:f>
              <c:strCache>
                <c:ptCount val="1"/>
                <c:pt idx="0">
                  <c:v>Ряд 1</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2018</c:v>
                </c:pt>
                <c:pt idx="1">
                  <c:v>2019</c:v>
                </c:pt>
                <c:pt idx="2">
                  <c:v>2020</c:v>
                </c:pt>
                <c:pt idx="3">
                  <c:v>2021</c:v>
                </c:pt>
                <c:pt idx="4">
                  <c:v>2022</c:v>
                </c:pt>
              </c:numCache>
            </c:numRef>
          </c:cat>
          <c:val>
            <c:numRef>
              <c:f>Лист1!$B$2:$B$6</c:f>
              <c:numCache>
                <c:formatCode>General</c:formatCode>
                <c:ptCount val="5"/>
                <c:pt idx="0">
                  <c:v>366</c:v>
                </c:pt>
                <c:pt idx="1">
                  <c:v>372</c:v>
                </c:pt>
                <c:pt idx="2">
                  <c:v>377</c:v>
                </c:pt>
                <c:pt idx="3">
                  <c:v>382</c:v>
                </c:pt>
                <c:pt idx="4">
                  <c:v>383</c:v>
                </c:pt>
              </c:numCache>
            </c:numRef>
          </c:val>
          <c:extLst xmlns:c16r2="http://schemas.microsoft.com/office/drawing/2015/06/chart">
            <c:ext xmlns:c16="http://schemas.microsoft.com/office/drawing/2014/chart" uri="{C3380CC4-5D6E-409C-BE32-E72D297353CC}">
              <c16:uniqueId val="{00000000-E09A-405C-AEFA-05A87DA36A14}"/>
            </c:ext>
          </c:extLst>
        </c:ser>
        <c:dLbls>
          <c:showLegendKey val="0"/>
          <c:showVal val="0"/>
          <c:showCatName val="0"/>
          <c:showSerName val="0"/>
          <c:showPercent val="0"/>
          <c:showBubbleSize val="0"/>
        </c:dLbls>
        <c:gapWidth val="150"/>
        <c:axId val="33103872"/>
        <c:axId val="33105408"/>
      </c:barChart>
      <c:catAx>
        <c:axId val="33103872"/>
        <c:scaling>
          <c:orientation val="minMax"/>
        </c:scaling>
        <c:delete val="0"/>
        <c:axPos val="b"/>
        <c:numFmt formatCode="General" sourceLinked="1"/>
        <c:majorTickMark val="out"/>
        <c:minorTickMark val="none"/>
        <c:tickLblPos val="nextTo"/>
        <c:crossAx val="33105408"/>
        <c:crosses val="autoZero"/>
        <c:auto val="1"/>
        <c:lblAlgn val="ctr"/>
        <c:lblOffset val="100"/>
        <c:noMultiLvlLbl val="0"/>
      </c:catAx>
      <c:valAx>
        <c:axId val="33105408"/>
        <c:scaling>
          <c:orientation val="minMax"/>
        </c:scaling>
        <c:delete val="0"/>
        <c:axPos val="l"/>
        <c:majorGridlines/>
        <c:numFmt formatCode="General" sourceLinked="1"/>
        <c:majorTickMark val="out"/>
        <c:minorTickMark val="none"/>
        <c:tickLblPos val="nextTo"/>
        <c:crossAx val="3310387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Лист1!$C$1</c:f>
              <c:strCache>
                <c:ptCount val="1"/>
                <c:pt idx="0">
                  <c:v>Ряд 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2013</c:v>
                </c:pt>
                <c:pt idx="1">
                  <c:v>2015</c:v>
                </c:pt>
                <c:pt idx="2">
                  <c:v>2018</c:v>
                </c:pt>
                <c:pt idx="3">
                  <c:v>2020</c:v>
                </c:pt>
                <c:pt idx="4">
                  <c:v>2022</c:v>
                </c:pt>
              </c:numCache>
            </c:numRef>
          </c:cat>
          <c:val>
            <c:numRef>
              <c:f>Лист1!$C$2:$C$6</c:f>
              <c:numCache>
                <c:formatCode>General</c:formatCode>
                <c:ptCount val="5"/>
                <c:pt idx="0">
                  <c:v>48342</c:v>
                </c:pt>
                <c:pt idx="1">
                  <c:v>50878</c:v>
                </c:pt>
                <c:pt idx="2">
                  <c:v>61289</c:v>
                </c:pt>
                <c:pt idx="3">
                  <c:v>62959</c:v>
                </c:pt>
                <c:pt idx="4">
                  <c:v>64472</c:v>
                </c:pt>
              </c:numCache>
            </c:numRef>
          </c:val>
          <c:extLst xmlns:c16r2="http://schemas.microsoft.com/office/drawing/2015/06/chart">
            <c:ext xmlns:c16="http://schemas.microsoft.com/office/drawing/2014/chart" uri="{C3380CC4-5D6E-409C-BE32-E72D297353CC}">
              <c16:uniqueId val="{00000000-943C-4C69-9DBC-B35D3576559F}"/>
            </c:ext>
          </c:extLst>
        </c:ser>
        <c:dLbls>
          <c:showLegendKey val="0"/>
          <c:showVal val="0"/>
          <c:showCatName val="0"/>
          <c:showSerName val="0"/>
          <c:showPercent val="0"/>
          <c:showBubbleSize val="0"/>
        </c:dLbls>
        <c:gapWidth val="150"/>
        <c:axId val="33122560"/>
        <c:axId val="33136640"/>
      </c:barChart>
      <c:catAx>
        <c:axId val="33122560"/>
        <c:scaling>
          <c:orientation val="minMax"/>
        </c:scaling>
        <c:delete val="0"/>
        <c:axPos val="b"/>
        <c:numFmt formatCode="General" sourceLinked="1"/>
        <c:majorTickMark val="out"/>
        <c:minorTickMark val="none"/>
        <c:tickLblPos val="nextTo"/>
        <c:crossAx val="33136640"/>
        <c:crosses val="autoZero"/>
        <c:auto val="1"/>
        <c:lblAlgn val="ctr"/>
        <c:lblOffset val="100"/>
        <c:noMultiLvlLbl val="0"/>
      </c:catAx>
      <c:valAx>
        <c:axId val="33136640"/>
        <c:scaling>
          <c:orientation val="minMax"/>
        </c:scaling>
        <c:delete val="0"/>
        <c:axPos val="l"/>
        <c:majorGridlines/>
        <c:numFmt formatCode="General" sourceLinked="1"/>
        <c:majorTickMark val="out"/>
        <c:minorTickMark val="none"/>
        <c:tickLblPos val="nextTo"/>
        <c:crossAx val="3312256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08956185551534E-2"/>
          <c:y val="0.10155024734839416"/>
          <c:w val="0.90398281718502516"/>
          <c:h val="0.72242306452003147"/>
        </c:manualLayout>
      </c:layout>
      <c:barChart>
        <c:barDir val="col"/>
        <c:grouping val="clustered"/>
        <c:varyColors val="0"/>
        <c:ser>
          <c:idx val="1"/>
          <c:order val="0"/>
          <c:tx>
            <c:strRef>
              <c:f>Лист1!$C$1</c:f>
              <c:strCache>
                <c:ptCount val="1"/>
                <c:pt idx="0">
                  <c:v>Ряд 2</c:v>
                </c:pt>
              </c:strCache>
            </c:strRef>
          </c:tx>
          <c:invertIfNegative val="0"/>
          <c:dLbls>
            <c:dLbl>
              <c:idx val="0"/>
              <c:layout/>
              <c:tx>
                <c:rich>
                  <a:bodyPr/>
                  <a:lstStyle/>
                  <a:p>
                    <a:r>
                      <a:rPr lang="ru-RU" dirty="0"/>
                      <a:t>443 ед. хр.</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8A6-471E-813C-17BD08C62C33}"/>
                </c:ext>
              </c:extLst>
            </c:dLbl>
            <c:dLbl>
              <c:idx val="1"/>
              <c:layout/>
              <c:tx>
                <c:rich>
                  <a:bodyPr/>
                  <a:lstStyle/>
                  <a:p>
                    <a:r>
                      <a:rPr lang="ru-RU" dirty="0" smtClean="0"/>
                      <a:t>408</a:t>
                    </a:r>
                    <a:r>
                      <a:rPr lang="ru-RU" baseline="0" dirty="0" smtClean="0"/>
                      <a:t> </a:t>
                    </a:r>
                    <a:r>
                      <a:rPr lang="ru-RU" dirty="0" smtClean="0"/>
                      <a:t>ед</a:t>
                    </a:r>
                    <a:r>
                      <a:rPr lang="ru-RU" dirty="0"/>
                      <a:t>. хр.</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8A6-471E-813C-17BD08C62C33}"/>
                </c:ext>
              </c:extLst>
            </c:dLbl>
            <c:dLbl>
              <c:idx val="2"/>
              <c:layout/>
              <c:tx>
                <c:rich>
                  <a:bodyPr/>
                  <a:lstStyle/>
                  <a:p>
                    <a:r>
                      <a:rPr lang="ru-RU" dirty="0" smtClean="0"/>
                      <a:t>598 </a:t>
                    </a:r>
                    <a:r>
                      <a:rPr lang="ru-RU" dirty="0"/>
                      <a:t>ед. хр.</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8A6-471E-813C-17BD08C62C33}"/>
                </c:ext>
              </c:extLst>
            </c:dLbl>
            <c:dLbl>
              <c:idx val="3"/>
              <c:layout/>
              <c:tx>
                <c:rich>
                  <a:bodyPr/>
                  <a:lstStyle/>
                  <a:p>
                    <a:r>
                      <a:rPr lang="ru-RU" dirty="0" smtClean="0"/>
                      <a:t>494 </a:t>
                    </a:r>
                    <a:r>
                      <a:rPr lang="ru-RU" dirty="0"/>
                      <a:t>ед. </a:t>
                    </a:r>
                    <a:r>
                      <a:rPr lang="ru-RU" dirty="0" err="1"/>
                      <a:t>хр</a:t>
                    </a:r>
                    <a:endParaRPr lang="ru-RU"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8A6-471E-813C-17BD08C62C33}"/>
                </c:ext>
              </c:extLst>
            </c:dLbl>
            <c:dLbl>
              <c:idx val="4"/>
              <c:layout/>
              <c:tx>
                <c:rich>
                  <a:bodyPr/>
                  <a:lstStyle/>
                  <a:p>
                    <a:r>
                      <a:rPr lang="ru-RU" dirty="0" smtClean="0"/>
                      <a:t>625 </a:t>
                    </a:r>
                    <a:r>
                      <a:rPr lang="ru-RU" dirty="0"/>
                      <a:t>ед. хр.</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8A6-471E-813C-17BD08C62C33}"/>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2013</c:v>
                </c:pt>
                <c:pt idx="1">
                  <c:v>2015</c:v>
                </c:pt>
                <c:pt idx="2">
                  <c:v>2017</c:v>
                </c:pt>
                <c:pt idx="3">
                  <c:v>2019</c:v>
                </c:pt>
                <c:pt idx="4">
                  <c:v>2021</c:v>
                </c:pt>
              </c:numCache>
            </c:numRef>
          </c:cat>
          <c:val>
            <c:numRef>
              <c:f>Лист1!$C$2:$C$6</c:f>
              <c:numCache>
                <c:formatCode>General</c:formatCode>
                <c:ptCount val="5"/>
                <c:pt idx="0">
                  <c:v>443</c:v>
                </c:pt>
                <c:pt idx="1">
                  <c:v>408</c:v>
                </c:pt>
                <c:pt idx="2">
                  <c:v>598</c:v>
                </c:pt>
                <c:pt idx="3">
                  <c:v>494</c:v>
                </c:pt>
                <c:pt idx="4">
                  <c:v>625</c:v>
                </c:pt>
              </c:numCache>
            </c:numRef>
          </c:val>
          <c:extLst xmlns:c16r2="http://schemas.microsoft.com/office/drawing/2015/06/chart">
            <c:ext xmlns:c16="http://schemas.microsoft.com/office/drawing/2014/chart" uri="{C3380CC4-5D6E-409C-BE32-E72D297353CC}">
              <c16:uniqueId val="{00000005-E8A6-471E-813C-17BD08C62C33}"/>
            </c:ext>
          </c:extLst>
        </c:ser>
        <c:dLbls>
          <c:showLegendKey val="0"/>
          <c:showVal val="0"/>
          <c:showCatName val="0"/>
          <c:showSerName val="0"/>
          <c:showPercent val="0"/>
          <c:showBubbleSize val="0"/>
        </c:dLbls>
        <c:gapWidth val="150"/>
        <c:axId val="33177984"/>
        <c:axId val="33179520"/>
      </c:barChart>
      <c:catAx>
        <c:axId val="33177984"/>
        <c:scaling>
          <c:orientation val="minMax"/>
        </c:scaling>
        <c:delete val="0"/>
        <c:axPos val="b"/>
        <c:numFmt formatCode="General" sourceLinked="1"/>
        <c:majorTickMark val="out"/>
        <c:minorTickMark val="none"/>
        <c:tickLblPos val="nextTo"/>
        <c:crossAx val="33179520"/>
        <c:crosses val="autoZero"/>
        <c:auto val="1"/>
        <c:lblAlgn val="ctr"/>
        <c:lblOffset val="100"/>
        <c:noMultiLvlLbl val="0"/>
      </c:catAx>
      <c:valAx>
        <c:axId val="33179520"/>
        <c:scaling>
          <c:orientation val="minMax"/>
        </c:scaling>
        <c:delete val="0"/>
        <c:axPos val="l"/>
        <c:majorGridlines/>
        <c:numFmt formatCode="General" sourceLinked="1"/>
        <c:majorTickMark val="out"/>
        <c:minorTickMark val="none"/>
        <c:tickLblPos val="nextTo"/>
        <c:crossAx val="3317798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70570283364395E-2"/>
          <c:y val="0"/>
          <c:w val="0.96414740290218237"/>
          <c:h val="0.87793375265162432"/>
        </c:manualLayout>
      </c:layout>
      <c:barChart>
        <c:barDir val="col"/>
        <c:grouping val="clustered"/>
        <c:varyColors val="0"/>
        <c:ser>
          <c:idx val="1"/>
          <c:order val="0"/>
          <c:tx>
            <c:strRef>
              <c:f>Лист1!$C$1</c:f>
              <c:strCache>
                <c:ptCount val="1"/>
                <c:pt idx="0">
                  <c:v>Ряд 2</c:v>
                </c:pt>
              </c:strCache>
            </c:strRef>
          </c:tx>
          <c:invertIfNegative val="0"/>
          <c:dLbls>
            <c:dLbl>
              <c:idx val="0"/>
              <c:layout/>
              <c:tx>
                <c:rich>
                  <a:bodyPr/>
                  <a:lstStyle/>
                  <a:p>
                    <a:r>
                      <a:rPr lang="ru-RU" dirty="0" smtClean="0"/>
                      <a:t>571 </a:t>
                    </a:r>
                    <a:r>
                      <a:rPr lang="ru-RU" dirty="0"/>
                      <a:t>ед. хр.</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8A6-471E-813C-17BD08C62C33}"/>
                </c:ext>
              </c:extLst>
            </c:dLbl>
            <c:dLbl>
              <c:idx val="1"/>
              <c:layout/>
              <c:tx>
                <c:rich>
                  <a:bodyPr/>
                  <a:lstStyle/>
                  <a:p>
                    <a:r>
                      <a:rPr lang="ru-RU" dirty="0" smtClean="0"/>
                      <a:t>119</a:t>
                    </a:r>
                    <a:r>
                      <a:rPr lang="ru-RU" baseline="0" dirty="0" smtClean="0"/>
                      <a:t> </a:t>
                    </a:r>
                    <a:r>
                      <a:rPr lang="ru-RU" dirty="0" smtClean="0"/>
                      <a:t>ед</a:t>
                    </a:r>
                    <a:r>
                      <a:rPr lang="ru-RU" dirty="0"/>
                      <a:t>. хр.</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8A6-471E-813C-17BD08C62C33}"/>
                </c:ext>
              </c:extLst>
            </c:dLbl>
            <c:dLbl>
              <c:idx val="2"/>
              <c:layout>
                <c:manualLayout>
                  <c:x val="0"/>
                  <c:y val="0"/>
                </c:manualLayout>
              </c:layout>
              <c:tx>
                <c:rich>
                  <a:bodyPr/>
                  <a:lstStyle/>
                  <a:p>
                    <a:r>
                      <a:rPr lang="ru-RU" sz="1600" dirty="0" smtClean="0"/>
                      <a:t>9634 </a:t>
                    </a:r>
                    <a:r>
                      <a:rPr lang="ru-RU" sz="1600" dirty="0"/>
                      <a:t>ед. хр</a:t>
                    </a:r>
                    <a:r>
                      <a:rPr lang="ru-RU" sz="1600" dirty="0" smtClean="0"/>
                      <a:t>. – ОАО СК «ПРП» +</a:t>
                    </a:r>
                    <a:r>
                      <a:rPr lang="ru-RU" sz="1600" baseline="0" dirty="0" smtClean="0"/>
                      <a:t> 256 </a:t>
                    </a:r>
                    <a:r>
                      <a:rPr lang="ru-RU" sz="1600" baseline="0" dirty="0" err="1" smtClean="0"/>
                      <a:t>ед.хр</a:t>
                    </a:r>
                    <a:r>
                      <a:rPr lang="ru-RU" sz="1600" baseline="0" dirty="0" smtClean="0"/>
                      <a:t>. другие </a:t>
                    </a:r>
                    <a:endParaRPr lang="ru-RU" sz="1600"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8A6-471E-813C-17BD08C62C33}"/>
                </c:ext>
              </c:extLst>
            </c:dLbl>
            <c:dLbl>
              <c:idx val="3"/>
              <c:layout/>
              <c:tx>
                <c:rich>
                  <a:bodyPr/>
                  <a:lstStyle/>
                  <a:p>
                    <a:r>
                      <a:rPr lang="ru-RU" dirty="0" smtClean="0"/>
                      <a:t>143 </a:t>
                    </a:r>
                    <a:r>
                      <a:rPr lang="ru-RU" dirty="0"/>
                      <a:t>ед. </a:t>
                    </a:r>
                    <a:r>
                      <a:rPr lang="ru-RU" dirty="0" err="1"/>
                      <a:t>хр</a:t>
                    </a:r>
                    <a:endParaRPr lang="ru-RU"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8A6-471E-813C-17BD08C62C33}"/>
                </c:ext>
              </c:extLst>
            </c:dLbl>
            <c:dLbl>
              <c:idx val="4"/>
              <c:layout/>
              <c:tx>
                <c:rich>
                  <a:bodyPr/>
                  <a:lstStyle/>
                  <a:p>
                    <a:r>
                      <a:rPr lang="ru-RU" dirty="0" smtClean="0"/>
                      <a:t>383 </a:t>
                    </a:r>
                    <a:r>
                      <a:rPr lang="ru-RU" dirty="0"/>
                      <a:t>ед. хр.</a:t>
                    </a:r>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2008</c:v>
                </c:pt>
                <c:pt idx="1">
                  <c:v>2013</c:v>
                </c:pt>
                <c:pt idx="2">
                  <c:v>2016</c:v>
                </c:pt>
                <c:pt idx="3">
                  <c:v>2018</c:v>
                </c:pt>
                <c:pt idx="4">
                  <c:v>2020</c:v>
                </c:pt>
              </c:numCache>
            </c:numRef>
          </c:cat>
          <c:val>
            <c:numRef>
              <c:f>Лист1!$C$2:$C$6</c:f>
              <c:numCache>
                <c:formatCode>General</c:formatCode>
                <c:ptCount val="5"/>
                <c:pt idx="0">
                  <c:v>571</c:v>
                </c:pt>
                <c:pt idx="1">
                  <c:v>119</c:v>
                </c:pt>
                <c:pt idx="2">
                  <c:v>9659</c:v>
                </c:pt>
                <c:pt idx="3">
                  <c:v>143</c:v>
                </c:pt>
                <c:pt idx="4">
                  <c:v>383</c:v>
                </c:pt>
              </c:numCache>
            </c:numRef>
          </c:val>
          <c:extLst xmlns:c16r2="http://schemas.microsoft.com/office/drawing/2015/06/chart">
            <c:ext xmlns:c16="http://schemas.microsoft.com/office/drawing/2014/chart" uri="{C3380CC4-5D6E-409C-BE32-E72D297353CC}">
              <c16:uniqueId val="{00000005-E8A6-471E-813C-17BD08C62C33}"/>
            </c:ext>
          </c:extLst>
        </c:ser>
        <c:dLbls>
          <c:showLegendKey val="0"/>
          <c:showVal val="0"/>
          <c:showCatName val="0"/>
          <c:showSerName val="0"/>
          <c:showPercent val="0"/>
          <c:showBubbleSize val="0"/>
        </c:dLbls>
        <c:gapWidth val="150"/>
        <c:axId val="32679424"/>
        <c:axId val="32680960"/>
      </c:barChart>
      <c:catAx>
        <c:axId val="32679424"/>
        <c:scaling>
          <c:orientation val="minMax"/>
        </c:scaling>
        <c:delete val="0"/>
        <c:axPos val="b"/>
        <c:numFmt formatCode="General" sourceLinked="1"/>
        <c:majorTickMark val="out"/>
        <c:minorTickMark val="none"/>
        <c:tickLblPos val="nextTo"/>
        <c:crossAx val="32680960"/>
        <c:crosses val="autoZero"/>
        <c:auto val="1"/>
        <c:lblAlgn val="ctr"/>
        <c:lblOffset val="100"/>
        <c:noMultiLvlLbl val="0"/>
      </c:catAx>
      <c:valAx>
        <c:axId val="32680960"/>
        <c:scaling>
          <c:orientation val="minMax"/>
        </c:scaling>
        <c:delete val="1"/>
        <c:axPos val="l"/>
        <c:majorGridlines/>
        <c:numFmt formatCode="General" sourceLinked="1"/>
        <c:majorTickMark val="out"/>
        <c:minorTickMark val="none"/>
        <c:tickLblPos val="nextTo"/>
        <c:crossAx val="3267942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352999590608653"/>
          <c:y val="2.9860899933851444E-2"/>
          <c:w val="0.55714186247190189"/>
          <c:h val="0.89051003357587799"/>
        </c:manualLayout>
      </c:layout>
      <c:barChart>
        <c:barDir val="bar"/>
        <c:grouping val="stacked"/>
        <c:varyColors val="0"/>
        <c:ser>
          <c:idx val="0"/>
          <c:order val="0"/>
          <c:tx>
            <c:strRef>
              <c:f>Лист1!$B$1</c:f>
              <c:strCache>
                <c:ptCount val="1"/>
                <c:pt idx="0">
                  <c:v>Ряд 1</c:v>
                </c:pt>
              </c:strCache>
            </c:strRef>
          </c:tx>
          <c:invertIfNegative val="0"/>
          <c:cat>
            <c:strRef>
              <c:f>Лист1!$A$2:$A$4</c:f>
              <c:strCache>
                <c:ptCount val="3"/>
                <c:pt idx="0">
                  <c:v>о стаже</c:v>
                </c:pt>
                <c:pt idx="1">
                  <c:v>о льготном стаже</c:v>
                </c:pt>
                <c:pt idx="2">
                  <c:v>о заработной плате</c:v>
                </c:pt>
              </c:strCache>
            </c:strRef>
          </c:cat>
          <c:val>
            <c:numRef>
              <c:f>Лист1!$B$2:$B$4</c:f>
              <c:numCache>
                <c:formatCode>General</c:formatCode>
                <c:ptCount val="3"/>
                <c:pt idx="0">
                  <c:v>1470</c:v>
                </c:pt>
                <c:pt idx="1">
                  <c:v>114</c:v>
                </c:pt>
                <c:pt idx="2">
                  <c:v>823</c:v>
                </c:pt>
              </c:numCache>
            </c:numRef>
          </c:val>
          <c:extLst xmlns:c16r2="http://schemas.microsoft.com/office/drawing/2015/06/chart">
            <c:ext xmlns:c16="http://schemas.microsoft.com/office/drawing/2014/chart" uri="{C3380CC4-5D6E-409C-BE32-E72D297353CC}">
              <c16:uniqueId val="{00000000-CFCE-4D07-8456-5B9DCF4A9808}"/>
            </c:ext>
          </c:extLst>
        </c:ser>
        <c:ser>
          <c:idx val="1"/>
          <c:order val="1"/>
          <c:tx>
            <c:strRef>
              <c:f>Лист1!$C$1</c:f>
              <c:strCache>
                <c:ptCount val="1"/>
                <c:pt idx="0">
                  <c:v>Ряд 2</c:v>
                </c:pt>
              </c:strCache>
            </c:strRef>
          </c:tx>
          <c:invertIfNegative val="0"/>
          <c:cat>
            <c:strRef>
              <c:f>Лист1!$A$2:$A$4</c:f>
              <c:strCache>
                <c:ptCount val="3"/>
                <c:pt idx="0">
                  <c:v>о стаже</c:v>
                </c:pt>
                <c:pt idx="1">
                  <c:v>о льготном стаже</c:v>
                </c:pt>
                <c:pt idx="2">
                  <c:v>о заработной плате</c:v>
                </c:pt>
              </c:strCache>
            </c:strRef>
          </c:cat>
          <c:val>
            <c:numRef>
              <c:f>Лист1!$C$2:$C$4</c:f>
              <c:numCache>
                <c:formatCode>General</c:formatCode>
                <c:ptCount val="3"/>
                <c:pt idx="0">
                  <c:v>2.4</c:v>
                </c:pt>
                <c:pt idx="1">
                  <c:v>4.4000000000000004</c:v>
                </c:pt>
                <c:pt idx="2">
                  <c:v>2</c:v>
                </c:pt>
              </c:numCache>
            </c:numRef>
          </c:val>
          <c:extLst xmlns:c16r2="http://schemas.microsoft.com/office/drawing/2015/06/chart">
            <c:ext xmlns:c16="http://schemas.microsoft.com/office/drawing/2014/chart" uri="{C3380CC4-5D6E-409C-BE32-E72D297353CC}">
              <c16:uniqueId val="{00000001-CFCE-4D07-8456-5B9DCF4A9808}"/>
            </c:ext>
          </c:extLst>
        </c:ser>
        <c:ser>
          <c:idx val="2"/>
          <c:order val="2"/>
          <c:tx>
            <c:strRef>
              <c:f>Лист1!$D$1</c:f>
              <c:strCache>
                <c:ptCount val="1"/>
                <c:pt idx="0">
                  <c:v>Ряд 3</c:v>
                </c:pt>
              </c:strCache>
            </c:strRef>
          </c:tx>
          <c:invertIfNegative val="0"/>
          <c:dLbls>
            <c:dLbl>
              <c:idx val="0"/>
              <c:layout>
                <c:manualLayout>
                  <c:x val="8.3382858525612835E-2"/>
                  <c:y val="-1.1132394295549236E-2"/>
                </c:manualLayout>
              </c:layout>
              <c:tx>
                <c:rich>
                  <a:bodyPr/>
                  <a:lstStyle/>
                  <a:p>
                    <a:r>
                      <a:rPr lang="ru-RU" dirty="0" smtClean="0"/>
                      <a:t>974</a:t>
                    </a:r>
                    <a:endParaRPr lang="ru-RU" dirty="0"/>
                  </a:p>
                </c:rich>
              </c:tx>
              <c:showLegendKey val="0"/>
              <c:showVal val="1"/>
              <c:showCatName val="0"/>
              <c:showSerName val="0"/>
              <c:showPercent val="0"/>
              <c:showBubbleSize val="0"/>
            </c:dLbl>
            <c:dLbl>
              <c:idx val="1"/>
              <c:layout>
                <c:manualLayout>
                  <c:x val="7.7161565381624261E-2"/>
                  <c:y val="7.5958754994137918E-3"/>
                </c:manualLayout>
              </c:layout>
              <c:tx>
                <c:rich>
                  <a:bodyPr/>
                  <a:lstStyle/>
                  <a:p>
                    <a:r>
                      <a:rPr lang="ru-RU" dirty="0" smtClean="0"/>
                      <a:t>80</a:t>
                    </a:r>
                    <a:endParaRPr lang="ru-RU" dirty="0"/>
                  </a:p>
                </c:rich>
              </c:tx>
              <c:showLegendKey val="0"/>
              <c:showVal val="1"/>
              <c:showCatName val="0"/>
              <c:showSerName val="0"/>
              <c:showPercent val="0"/>
              <c:showBubbleSize val="0"/>
            </c:dLbl>
            <c:dLbl>
              <c:idx val="2"/>
              <c:layout>
                <c:manualLayout>
                  <c:x val="5.5115403844017329E-2"/>
                  <c:y val="-3.7979377497069306E-3"/>
                </c:manualLayout>
              </c:layout>
              <c:tx>
                <c:rich>
                  <a:bodyPr/>
                  <a:lstStyle/>
                  <a:p>
                    <a:r>
                      <a:rPr lang="ru-RU" dirty="0" smtClean="0"/>
                      <a:t>742</a:t>
                    </a:r>
                    <a:endParaRPr lang="ru-RU" dirty="0"/>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о стаже</c:v>
                </c:pt>
                <c:pt idx="1">
                  <c:v>о льготном стаже</c:v>
                </c:pt>
                <c:pt idx="2">
                  <c:v>о заработной плате</c:v>
                </c:pt>
              </c:strCache>
            </c:strRef>
          </c:cat>
          <c:val>
            <c:numRef>
              <c:f>Лист1!$D$2:$D$4</c:f>
              <c:numCache>
                <c:formatCode>General</c:formatCode>
                <c:ptCount val="3"/>
                <c:pt idx="0">
                  <c:v>2</c:v>
                </c:pt>
                <c:pt idx="1">
                  <c:v>2</c:v>
                </c:pt>
                <c:pt idx="2">
                  <c:v>3</c:v>
                </c:pt>
              </c:numCache>
            </c:numRef>
          </c:val>
          <c:extLst xmlns:c16r2="http://schemas.microsoft.com/office/drawing/2015/06/chart">
            <c:ext xmlns:c16="http://schemas.microsoft.com/office/drawing/2014/chart" uri="{C3380CC4-5D6E-409C-BE32-E72D297353CC}">
              <c16:uniqueId val="{00000005-CFCE-4D07-8456-5B9DCF4A9808}"/>
            </c:ext>
          </c:extLst>
        </c:ser>
        <c:dLbls>
          <c:showLegendKey val="0"/>
          <c:showVal val="0"/>
          <c:showCatName val="0"/>
          <c:showSerName val="0"/>
          <c:showPercent val="0"/>
          <c:showBubbleSize val="0"/>
        </c:dLbls>
        <c:gapWidth val="150"/>
        <c:overlap val="100"/>
        <c:axId val="34508800"/>
        <c:axId val="34510336"/>
      </c:barChart>
      <c:catAx>
        <c:axId val="34508800"/>
        <c:scaling>
          <c:orientation val="minMax"/>
        </c:scaling>
        <c:delete val="0"/>
        <c:axPos val="l"/>
        <c:numFmt formatCode="General" sourceLinked="0"/>
        <c:majorTickMark val="out"/>
        <c:minorTickMark val="none"/>
        <c:tickLblPos val="nextTo"/>
        <c:crossAx val="34510336"/>
        <c:crosses val="autoZero"/>
        <c:auto val="1"/>
        <c:lblAlgn val="ctr"/>
        <c:lblOffset val="100"/>
        <c:noMultiLvlLbl val="0"/>
      </c:catAx>
      <c:valAx>
        <c:axId val="34510336"/>
        <c:scaling>
          <c:orientation val="minMax"/>
        </c:scaling>
        <c:delete val="1"/>
        <c:axPos val="b"/>
        <c:majorGridlines/>
        <c:numFmt formatCode="General" sourceLinked="1"/>
        <c:majorTickMark val="out"/>
        <c:minorTickMark val="none"/>
        <c:tickLblPos val="nextTo"/>
        <c:crossAx val="3450880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Ряд 1</c:v>
                </c:pt>
              </c:strCache>
            </c:strRef>
          </c:tx>
          <c:invertIfNegative val="0"/>
          <c:cat>
            <c:numRef>
              <c:f>Лист1!$A$2:$A$7</c:f>
              <c:numCache>
                <c:formatCode>General</c:formatCode>
                <c:ptCount val="6"/>
                <c:pt idx="0">
                  <c:v>2008</c:v>
                </c:pt>
                <c:pt idx="1">
                  <c:v>2013</c:v>
                </c:pt>
                <c:pt idx="2">
                  <c:v>2015</c:v>
                </c:pt>
                <c:pt idx="3">
                  <c:v>2017</c:v>
                </c:pt>
                <c:pt idx="4">
                  <c:v>2019</c:v>
                </c:pt>
                <c:pt idx="5">
                  <c:v>2021</c:v>
                </c:pt>
              </c:numCache>
            </c:numRef>
          </c:cat>
          <c:val>
            <c:numRef>
              <c:f>Лист1!$B$2:$B$7</c:f>
              <c:numCache>
                <c:formatCode>General</c:formatCode>
                <c:ptCount val="6"/>
              </c:numCache>
            </c:numRef>
          </c:val>
          <c:extLst xmlns:c16r2="http://schemas.microsoft.com/office/drawing/2015/06/chart">
            <c:ext xmlns:c16="http://schemas.microsoft.com/office/drawing/2014/chart" uri="{C3380CC4-5D6E-409C-BE32-E72D297353CC}">
              <c16:uniqueId val="{00000000-BF1D-4647-8F0E-115BD00A4079}"/>
            </c:ext>
          </c:extLst>
        </c:ser>
        <c:ser>
          <c:idx val="2"/>
          <c:order val="1"/>
          <c:tx>
            <c:strRef>
              <c:f>Лист1!$D$1</c:f>
              <c:strCache>
                <c:ptCount val="1"/>
                <c:pt idx="0">
                  <c:v>Ряд 3</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Лист1!$A$2:$A$7</c:f>
              <c:numCache>
                <c:formatCode>General</c:formatCode>
                <c:ptCount val="6"/>
                <c:pt idx="0">
                  <c:v>2008</c:v>
                </c:pt>
                <c:pt idx="1">
                  <c:v>2013</c:v>
                </c:pt>
                <c:pt idx="2">
                  <c:v>2015</c:v>
                </c:pt>
                <c:pt idx="3">
                  <c:v>2017</c:v>
                </c:pt>
                <c:pt idx="4">
                  <c:v>2019</c:v>
                </c:pt>
                <c:pt idx="5">
                  <c:v>2021</c:v>
                </c:pt>
              </c:numCache>
            </c:numRef>
          </c:cat>
          <c:val>
            <c:numRef>
              <c:f>Лист1!$D$2:$D$7</c:f>
              <c:numCache>
                <c:formatCode>General</c:formatCode>
                <c:ptCount val="6"/>
                <c:pt idx="0">
                  <c:v>2317</c:v>
                </c:pt>
                <c:pt idx="1">
                  <c:v>2931</c:v>
                </c:pt>
                <c:pt idx="2">
                  <c:v>2689</c:v>
                </c:pt>
                <c:pt idx="3">
                  <c:v>2853</c:v>
                </c:pt>
                <c:pt idx="4">
                  <c:v>2777</c:v>
                </c:pt>
                <c:pt idx="5">
                  <c:v>1872</c:v>
                </c:pt>
              </c:numCache>
            </c:numRef>
          </c:val>
          <c:extLst xmlns:c16r2="http://schemas.microsoft.com/office/drawing/2015/06/chart">
            <c:ext xmlns:c16="http://schemas.microsoft.com/office/drawing/2014/chart" uri="{C3380CC4-5D6E-409C-BE32-E72D297353CC}">
              <c16:uniqueId val="{00000001-BF1D-4647-8F0E-115BD00A4079}"/>
            </c:ext>
          </c:extLst>
        </c:ser>
        <c:dLbls>
          <c:showLegendKey val="0"/>
          <c:showVal val="0"/>
          <c:showCatName val="0"/>
          <c:showSerName val="0"/>
          <c:showPercent val="0"/>
          <c:showBubbleSize val="0"/>
        </c:dLbls>
        <c:gapWidth val="150"/>
        <c:axId val="34853248"/>
        <c:axId val="34854784"/>
      </c:barChart>
      <c:catAx>
        <c:axId val="34853248"/>
        <c:scaling>
          <c:orientation val="minMax"/>
        </c:scaling>
        <c:delete val="0"/>
        <c:axPos val="b"/>
        <c:numFmt formatCode="General" sourceLinked="1"/>
        <c:majorTickMark val="out"/>
        <c:minorTickMark val="none"/>
        <c:tickLblPos val="nextTo"/>
        <c:crossAx val="34854784"/>
        <c:crosses val="autoZero"/>
        <c:auto val="1"/>
        <c:lblAlgn val="ctr"/>
        <c:lblOffset val="100"/>
        <c:noMultiLvlLbl val="0"/>
      </c:catAx>
      <c:valAx>
        <c:axId val="34854784"/>
        <c:scaling>
          <c:orientation val="minMax"/>
        </c:scaling>
        <c:delete val="0"/>
        <c:axPos val="l"/>
        <c:majorGridlines/>
        <c:numFmt formatCode="General" sourceLinked="1"/>
        <c:majorTickMark val="out"/>
        <c:minorTickMark val="none"/>
        <c:tickLblPos val="nextTo"/>
        <c:crossAx val="3485324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58224037485114"/>
          <c:y val="6.4327977839335179E-2"/>
          <c:w val="0.87477646245933682"/>
          <c:h val="0.77288036934441362"/>
        </c:manualLayout>
      </c:layout>
      <c:barChart>
        <c:barDir val="col"/>
        <c:grouping val="stacked"/>
        <c:varyColors val="0"/>
        <c:ser>
          <c:idx val="0"/>
          <c:order val="0"/>
          <c:tx>
            <c:strRef>
              <c:f>Лист1!$B$1</c:f>
              <c:strCache>
                <c:ptCount val="1"/>
                <c:pt idx="0">
                  <c:v>Ряд 1</c:v>
                </c:pt>
              </c:strCache>
            </c:strRef>
          </c:tx>
          <c:invertIfNegative val="0"/>
          <c:dLbls>
            <c:dLbl>
              <c:idx val="0"/>
              <c:layout>
                <c:manualLayout>
                  <c:x val="6.1844980187386583E-3"/>
                  <c:y val="-0.15788350877192989"/>
                </c:manualLayout>
              </c:layout>
              <c:tx>
                <c:rich>
                  <a:bodyPr/>
                  <a:lstStyle/>
                  <a:p>
                    <a:r>
                      <a:rPr lang="ru-RU" dirty="0" smtClean="0"/>
                      <a:t>18247 </a:t>
                    </a:r>
                    <a:r>
                      <a:rPr lang="ru-RU" dirty="0" err="1"/>
                      <a:t>ед.хр</a:t>
                    </a:r>
                    <a:r>
                      <a:rPr lang="ru-RU" dirty="0"/>
                      <a:t>.</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609-4065-8B61-8DB7F38EC57C}"/>
                </c:ext>
              </c:extLst>
            </c:dLbl>
            <c:dLbl>
              <c:idx val="1"/>
              <c:layout>
                <c:manualLayout>
                  <c:x val="-1.5354044482387514E-3"/>
                  <c:y val="-0.38993817174515233"/>
                </c:manualLayout>
              </c:layout>
              <c:tx>
                <c:rich>
                  <a:bodyPr/>
                  <a:lstStyle/>
                  <a:p>
                    <a:r>
                      <a:rPr lang="ru-RU" dirty="0" smtClean="0"/>
                      <a:t>44456 </a:t>
                    </a:r>
                    <a:r>
                      <a:rPr lang="ru-RU" dirty="0" err="1"/>
                      <a:t>ед.хр</a:t>
                    </a:r>
                    <a:r>
                      <a:rPr lang="ru-RU" dirty="0"/>
                      <a:t>.</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609-4065-8B61-8DB7F38EC57C}"/>
                </c:ext>
              </c:extLst>
            </c:dLbl>
            <c:dLbl>
              <c:idx val="2"/>
              <c:layout>
                <c:manualLayout>
                  <c:x val="-1.5548954599587535E-3"/>
                  <c:y val="-6.815734072022174E-2"/>
                </c:manualLayout>
              </c:layout>
              <c:tx>
                <c:rich>
                  <a:bodyPr/>
                  <a:lstStyle/>
                  <a:p>
                    <a:r>
                      <a:rPr lang="ru-RU" dirty="0"/>
                      <a:t>26 </a:t>
                    </a:r>
                    <a:r>
                      <a:rPr lang="ru-RU" dirty="0" err="1"/>
                      <a:t>ед.хр</a:t>
                    </a:r>
                    <a:r>
                      <a:rPr lang="ru-RU" dirty="0"/>
                      <a:t>.</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609-4065-8B61-8DB7F38EC57C}"/>
                </c:ext>
              </c:extLst>
            </c:dLbl>
            <c:dLbl>
              <c:idx val="3"/>
              <c:layout>
                <c:manualLayout>
                  <c:x val="1.5548954599585267E-3"/>
                  <c:y val="-8.9792945521698989E-2"/>
                </c:manualLayout>
              </c:layout>
              <c:tx>
                <c:rich>
                  <a:bodyPr/>
                  <a:lstStyle/>
                  <a:p>
                    <a:r>
                      <a:rPr lang="ru-RU" dirty="0"/>
                      <a:t>1032 </a:t>
                    </a:r>
                    <a:r>
                      <a:rPr lang="ru-RU" dirty="0" err="1"/>
                      <a:t>ед.хр</a:t>
                    </a:r>
                    <a:r>
                      <a:rPr lang="ru-RU" dirty="0"/>
                      <a:t>.</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609-4065-8B61-8DB7F38EC57C}"/>
                </c:ext>
              </c:extLst>
            </c:dLbl>
            <c:dLbl>
              <c:idx val="4"/>
              <c:layout>
                <c:manualLayout>
                  <c:x val="4.633500761124008E-3"/>
                  <c:y val="-6.5351209602954749E-2"/>
                </c:manualLayout>
              </c:layout>
              <c:tx>
                <c:rich>
                  <a:bodyPr/>
                  <a:lstStyle/>
                  <a:p>
                    <a:r>
                      <a:rPr lang="ru-RU" dirty="0"/>
                      <a:t>711 </a:t>
                    </a:r>
                    <a:r>
                      <a:rPr lang="ru-RU" dirty="0" err="1"/>
                      <a:t>ед.хр</a:t>
                    </a:r>
                    <a:r>
                      <a:rPr lang="ru-RU" dirty="0"/>
                      <a:t>.</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609-4065-8B61-8DB7F38EC57C}"/>
                </c:ext>
              </c:extLst>
            </c:dLbl>
            <c:spPr>
              <a:noFill/>
              <a:ln>
                <a:noFill/>
              </a:ln>
              <a:effectLst/>
            </c:spPr>
            <c:txPr>
              <a:bodyPr wrap="square" lIns="38100" tIns="19050" rIns="38100" bIns="19050" anchor="ctr">
                <a:spAutoFit/>
              </a:bodyPr>
              <a:lstStyle/>
              <a:p>
                <a:pPr>
                  <a:defRPr sz="16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1</c:v>
                </c:pt>
                <c:pt idx="1">
                  <c:v>2</c:v>
                </c:pt>
                <c:pt idx="2">
                  <c:v>3</c:v>
                </c:pt>
                <c:pt idx="3">
                  <c:v>4</c:v>
                </c:pt>
                <c:pt idx="4">
                  <c:v>5</c:v>
                </c:pt>
              </c:numCache>
            </c:numRef>
          </c:cat>
          <c:val>
            <c:numRef>
              <c:f>Лист1!$B$2:$B$6</c:f>
              <c:numCache>
                <c:formatCode>General</c:formatCode>
                <c:ptCount val="5"/>
                <c:pt idx="0">
                  <c:v>16156</c:v>
                </c:pt>
                <c:pt idx="1">
                  <c:v>43364</c:v>
                </c:pt>
                <c:pt idx="2">
                  <c:v>2700</c:v>
                </c:pt>
                <c:pt idx="3">
                  <c:v>5080</c:v>
                </c:pt>
                <c:pt idx="4">
                  <c:v>3060</c:v>
                </c:pt>
              </c:numCache>
            </c:numRef>
          </c:val>
          <c:extLst xmlns:c16r2="http://schemas.microsoft.com/office/drawing/2015/06/chart">
            <c:ext xmlns:c16="http://schemas.microsoft.com/office/drawing/2014/chart" uri="{C3380CC4-5D6E-409C-BE32-E72D297353CC}">
              <c16:uniqueId val="{00000005-1609-4065-8B61-8DB7F38EC57C}"/>
            </c:ext>
          </c:extLst>
        </c:ser>
        <c:ser>
          <c:idx val="1"/>
          <c:order val="1"/>
          <c:tx>
            <c:strRef>
              <c:f>Лист1!$C$1</c:f>
              <c:strCache>
                <c:ptCount val="1"/>
                <c:pt idx="0">
                  <c:v>Ряд 2</c:v>
                </c:pt>
              </c:strCache>
            </c:strRef>
          </c:tx>
          <c:invertIfNegative val="0"/>
          <c:cat>
            <c:numRef>
              <c:f>Лист1!$A$2:$A$6</c:f>
              <c:numCache>
                <c:formatCode>General</c:formatCode>
                <c:ptCount val="5"/>
                <c:pt idx="0">
                  <c:v>1</c:v>
                </c:pt>
                <c:pt idx="1">
                  <c:v>2</c:v>
                </c:pt>
                <c:pt idx="2">
                  <c:v>3</c:v>
                </c:pt>
                <c:pt idx="3">
                  <c:v>4</c:v>
                </c:pt>
                <c:pt idx="4">
                  <c:v>5</c:v>
                </c:pt>
              </c:numCache>
            </c:numRef>
          </c:cat>
          <c:val>
            <c:numRef>
              <c:f>Лист1!$C$2:$C$6</c:f>
              <c:numCache>
                <c:formatCode>General</c:formatCode>
                <c:ptCount val="5"/>
              </c:numCache>
            </c:numRef>
          </c:val>
          <c:extLst xmlns:c16r2="http://schemas.microsoft.com/office/drawing/2015/06/chart">
            <c:ext xmlns:c16="http://schemas.microsoft.com/office/drawing/2014/chart" uri="{C3380CC4-5D6E-409C-BE32-E72D297353CC}">
              <c16:uniqueId val="{00000006-1609-4065-8B61-8DB7F38EC57C}"/>
            </c:ext>
          </c:extLst>
        </c:ser>
        <c:ser>
          <c:idx val="2"/>
          <c:order val="2"/>
          <c:tx>
            <c:strRef>
              <c:f>Лист1!$D$1</c:f>
              <c:strCache>
                <c:ptCount val="1"/>
                <c:pt idx="0">
                  <c:v>Ряд 3</c:v>
                </c:pt>
              </c:strCache>
            </c:strRef>
          </c:tx>
          <c:invertIfNegative val="0"/>
          <c:dLbls>
            <c:dLbl>
              <c:idx val="0"/>
              <c:layout>
                <c:manualLayout>
                  <c:x val="4.6296296296296294E-3"/>
                  <c:y val="-5.6120653217889761E-2"/>
                </c:manualLayout>
              </c:layout>
              <c:tx>
                <c:rich>
                  <a:bodyPr/>
                  <a:lstStyle/>
                  <a:p>
                    <a:r>
                      <a:rPr lang="ru-RU"/>
                      <a:t>16156</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609-4065-8B61-8DB7F38EC57C}"/>
                </c:ext>
              </c:extLst>
            </c:dLbl>
            <c:dLbl>
              <c:idx val="1"/>
              <c:layout>
                <c:manualLayout>
                  <c:x val="3.0864197530864196E-3"/>
                  <c:y val="-3.9284457252522831E-2"/>
                </c:manualLayout>
              </c:layout>
              <c:tx>
                <c:rich>
                  <a:bodyPr/>
                  <a:lstStyle/>
                  <a:p>
                    <a:r>
                      <a:rPr lang="ru-RU"/>
                      <a:t>43364</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609-4065-8B61-8DB7F38EC57C}"/>
                </c:ext>
              </c:extLst>
            </c:dLbl>
            <c:dLbl>
              <c:idx val="2"/>
              <c:layout>
                <c:manualLayout>
                  <c:x val="-1.5432098765432098E-3"/>
                  <c:y val="-7.2956849183256581E-2"/>
                </c:manualLayout>
              </c:layout>
              <c:tx>
                <c:rich>
                  <a:bodyPr/>
                  <a:lstStyle/>
                  <a:p>
                    <a:r>
                      <a:rPr lang="ru-RU"/>
                      <a:t>26</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609-4065-8B61-8DB7F38EC57C}"/>
                </c:ext>
              </c:extLst>
            </c:dLbl>
            <c:dLbl>
              <c:idx val="3"/>
              <c:layout>
                <c:manualLayout>
                  <c:x val="0"/>
                  <c:y val="-3.3672391930733854E-2"/>
                </c:manualLayout>
              </c:layout>
              <c:tx>
                <c:rich>
                  <a:bodyPr/>
                  <a:lstStyle/>
                  <a:p>
                    <a:r>
                      <a:rPr lang="ru-RU"/>
                      <a:t>1032</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609-4065-8B61-8DB7F38EC57C}"/>
                </c:ext>
              </c:extLst>
            </c:dLbl>
            <c:dLbl>
              <c:idx val="4"/>
              <c:tx>
                <c:rich>
                  <a:bodyPr/>
                  <a:lstStyle/>
                  <a:p>
                    <a:r>
                      <a:rPr lang="ru-RU"/>
                      <a:t>711</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609-4065-8B61-8DB7F38EC57C}"/>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1</c:v>
                </c:pt>
                <c:pt idx="1">
                  <c:v>2</c:v>
                </c:pt>
                <c:pt idx="2">
                  <c:v>3</c:v>
                </c:pt>
                <c:pt idx="3">
                  <c:v>4</c:v>
                </c:pt>
                <c:pt idx="4">
                  <c:v>5</c:v>
                </c:pt>
              </c:numCache>
            </c:numRef>
          </c:cat>
          <c:val>
            <c:numRef>
              <c:f>Лист1!$D$2:$D$6</c:f>
              <c:numCache>
                <c:formatCode>General</c:formatCode>
                <c:ptCount val="5"/>
              </c:numCache>
            </c:numRef>
          </c:val>
          <c:extLst xmlns:c16r2="http://schemas.microsoft.com/office/drawing/2015/06/chart">
            <c:ext xmlns:c16="http://schemas.microsoft.com/office/drawing/2014/chart" uri="{C3380CC4-5D6E-409C-BE32-E72D297353CC}">
              <c16:uniqueId val="{0000000C-1609-4065-8B61-8DB7F38EC57C}"/>
            </c:ext>
          </c:extLst>
        </c:ser>
        <c:dLbls>
          <c:showLegendKey val="0"/>
          <c:showVal val="0"/>
          <c:showCatName val="0"/>
          <c:showSerName val="0"/>
          <c:showPercent val="0"/>
          <c:showBubbleSize val="0"/>
        </c:dLbls>
        <c:gapWidth val="150"/>
        <c:overlap val="100"/>
        <c:axId val="34707328"/>
        <c:axId val="34708864"/>
      </c:barChart>
      <c:catAx>
        <c:axId val="34707328"/>
        <c:scaling>
          <c:orientation val="minMax"/>
        </c:scaling>
        <c:delete val="0"/>
        <c:axPos val="b"/>
        <c:numFmt formatCode="General" sourceLinked="1"/>
        <c:majorTickMark val="out"/>
        <c:minorTickMark val="none"/>
        <c:tickLblPos val="nextTo"/>
        <c:crossAx val="34708864"/>
        <c:crosses val="autoZero"/>
        <c:auto val="1"/>
        <c:lblAlgn val="ctr"/>
        <c:lblOffset val="100"/>
        <c:noMultiLvlLbl val="0"/>
      </c:catAx>
      <c:valAx>
        <c:axId val="34708864"/>
        <c:scaling>
          <c:orientation val="minMax"/>
        </c:scaling>
        <c:delete val="0"/>
        <c:axPos val="l"/>
        <c:majorGridlines/>
        <c:numFmt formatCode="General" sourceLinked="1"/>
        <c:majorTickMark val="out"/>
        <c:minorTickMark val="none"/>
        <c:tickLblPos val="nextTo"/>
        <c:crossAx val="3470732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A2DDD8-CAE3-42A6-ACC9-AC7B3578B061}" type="datetimeFigureOut">
              <a:rPr lang="ru-RU" smtClean="0"/>
              <a:t>20.06.2022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1899E-2B98-4917-A4C8-1AD845C9F8AA}" type="slidenum">
              <a:rPr lang="ru-RU" smtClean="0"/>
              <a:t>‹#›</a:t>
            </a:fld>
            <a:endParaRPr lang="ru-RU"/>
          </a:p>
        </p:txBody>
      </p:sp>
    </p:spTree>
    <p:extLst>
      <p:ext uri="{BB962C8B-B14F-4D97-AF65-F5344CB8AC3E}">
        <p14:creationId xmlns:p14="http://schemas.microsoft.com/office/powerpoint/2010/main" val="3083965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8609185A-F243-449B-95E7-4E6EB631AAB7}" type="datetimeFigureOut">
              <a:rPr lang="ru-RU" smtClean="0"/>
              <a:t>20.06.2022</a:t>
            </a:fld>
            <a:endParaRPr lang="ru-RU"/>
          </a:p>
        </p:txBody>
      </p:sp>
      <p:sp>
        <p:nvSpPr>
          <p:cNvPr id="8" name="Slide Number Placeholder 7"/>
          <p:cNvSpPr>
            <a:spLocks noGrp="1"/>
          </p:cNvSpPr>
          <p:nvPr>
            <p:ph type="sldNum" sz="quarter" idx="11"/>
          </p:nvPr>
        </p:nvSpPr>
        <p:spPr/>
        <p:txBody>
          <a:bodyPr/>
          <a:lstStyle/>
          <a:p>
            <a:fld id="{3A154FE9-9FB2-4703-8429-C6F6BA2C0A41}"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609185A-F243-449B-95E7-4E6EB631AAB7}" type="datetimeFigureOut">
              <a:rPr lang="ru-RU" smtClean="0"/>
              <a:t>20.06.2022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154FE9-9FB2-4703-8429-C6F6BA2C0A4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609185A-F243-449B-95E7-4E6EB631AAB7}" type="datetimeFigureOut">
              <a:rPr lang="ru-RU" smtClean="0"/>
              <a:t>20.06.2022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154FE9-9FB2-4703-8429-C6F6BA2C0A4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8609185A-F243-449B-95E7-4E6EB631AAB7}" type="datetimeFigureOut">
              <a:rPr lang="ru-RU" smtClean="0"/>
              <a:t>20.06.2022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154FE9-9FB2-4703-8429-C6F6BA2C0A4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609185A-F243-449B-95E7-4E6EB631AAB7}" type="datetimeFigureOut">
              <a:rPr lang="ru-RU" smtClean="0"/>
              <a:t>20.06.2022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154FE9-9FB2-4703-8429-C6F6BA2C0A41}"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8609185A-F243-449B-95E7-4E6EB631AAB7}" type="datetimeFigureOut">
              <a:rPr lang="ru-RU" smtClean="0"/>
              <a:t>20.06.2022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154FE9-9FB2-4703-8429-C6F6BA2C0A41}"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8609185A-F243-449B-95E7-4E6EB631AAB7}" type="datetimeFigureOut">
              <a:rPr lang="ru-RU" smtClean="0"/>
              <a:t>20.06.2022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A154FE9-9FB2-4703-8429-C6F6BA2C0A41}"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609185A-F243-449B-95E7-4E6EB631AAB7}" type="datetimeFigureOut">
              <a:rPr lang="ru-RU" smtClean="0"/>
              <a:t>20.06.2022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A154FE9-9FB2-4703-8429-C6F6BA2C0A4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9185A-F243-449B-95E7-4E6EB631AAB7}" type="datetimeFigureOut">
              <a:rPr lang="ru-RU" smtClean="0"/>
              <a:t>20.06.2022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A154FE9-9FB2-4703-8429-C6F6BA2C0A4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609185A-F243-449B-95E7-4E6EB631AAB7}" type="datetimeFigureOut">
              <a:rPr lang="ru-RU" smtClean="0"/>
              <a:t>20.06.2022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154FE9-9FB2-4703-8429-C6F6BA2C0A4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609185A-F243-449B-95E7-4E6EB631AAB7}" type="datetimeFigureOut">
              <a:rPr lang="ru-RU" smtClean="0"/>
              <a:t>20.06.2022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154FE9-9FB2-4703-8429-C6F6BA2C0A4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609185A-F243-449B-95E7-4E6EB631AAB7}" type="datetimeFigureOut">
              <a:rPr lang="ru-RU" smtClean="0"/>
              <a:t>20.06.2022</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A154FE9-9FB2-4703-8429-C6F6BA2C0A41}"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052736"/>
            <a:ext cx="7848872" cy="3691136"/>
          </a:xfrm>
        </p:spPr>
        <p:txBody>
          <a:bodyPr/>
          <a:lstStyle/>
          <a:p>
            <a:r>
              <a:rPr lang="ru-RU" sz="4800" dirty="0" smtClean="0">
                <a:effectLst/>
              </a:rPr>
              <a:t/>
            </a:r>
            <a:br>
              <a:rPr lang="ru-RU" sz="4800" dirty="0" smtClean="0">
                <a:effectLst/>
              </a:rPr>
            </a:br>
            <a:r>
              <a:rPr lang="ru-RU" sz="4800" dirty="0">
                <a:effectLst/>
              </a:rPr>
              <a:t/>
            </a:r>
            <a:br>
              <a:rPr lang="ru-RU" sz="4800" dirty="0">
                <a:effectLst/>
              </a:rPr>
            </a:br>
            <a:r>
              <a:rPr lang="ru-RU" sz="4800" dirty="0" smtClean="0">
                <a:effectLst/>
              </a:rPr>
              <a:t>История образования и развития </a:t>
            </a:r>
            <a:r>
              <a:rPr lang="ru-RU" sz="4800" dirty="0">
                <a:effectLst/>
              </a:rPr>
              <a:t>архивного дела  </a:t>
            </a:r>
            <a:br>
              <a:rPr lang="ru-RU" sz="4800" dirty="0">
                <a:effectLst/>
              </a:rPr>
            </a:br>
            <a:r>
              <a:rPr lang="ru-RU" sz="4800" dirty="0">
                <a:effectLst/>
              </a:rPr>
              <a:t>на территории  </a:t>
            </a:r>
            <a:br>
              <a:rPr lang="ru-RU" sz="4800" dirty="0">
                <a:effectLst/>
              </a:rPr>
            </a:br>
            <a:r>
              <a:rPr lang="ru-RU" sz="4800" dirty="0">
                <a:effectLst/>
              </a:rPr>
              <a:t>муниципального района «Печора»</a:t>
            </a:r>
            <a:endParaRPr lang="ru-RU" sz="4800" dirty="0"/>
          </a:p>
        </p:txBody>
      </p:sp>
      <p:sp>
        <p:nvSpPr>
          <p:cNvPr id="3" name="Подзаголовок 2"/>
          <p:cNvSpPr>
            <a:spLocks noGrp="1"/>
          </p:cNvSpPr>
          <p:nvPr>
            <p:ph type="subTitle" idx="1"/>
          </p:nvPr>
        </p:nvSpPr>
        <p:spPr>
          <a:xfrm>
            <a:off x="1331640" y="5157192"/>
            <a:ext cx="6400800" cy="1219200"/>
          </a:xfrm>
        </p:spPr>
        <p:txBody>
          <a:bodyPr>
            <a:normAutofit/>
          </a:bodyPr>
          <a:lstStyle/>
          <a:p>
            <a:r>
              <a:rPr lang="ru-RU" sz="4800" dirty="0" smtClean="0">
                <a:solidFill>
                  <a:schemeClr val="accent1">
                    <a:lumMod val="75000"/>
                  </a:schemeClr>
                </a:solidFill>
                <a:latin typeface="+mn-lt"/>
              </a:rPr>
              <a:t>1943 – 2022 гг.</a:t>
            </a:r>
            <a:endParaRPr lang="ru-RU" sz="4800" dirty="0">
              <a:solidFill>
                <a:schemeClr val="accent1">
                  <a:lumMod val="75000"/>
                </a:schemeClr>
              </a:solidFill>
              <a:latin typeface="+mn-lt"/>
            </a:endParaRPr>
          </a:p>
        </p:txBody>
      </p:sp>
    </p:spTree>
    <p:extLst>
      <p:ext uri="{BB962C8B-B14F-4D97-AF65-F5344CB8AC3E}">
        <p14:creationId xmlns:p14="http://schemas.microsoft.com/office/powerpoint/2010/main" val="2121964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053" y="548680"/>
            <a:ext cx="8784976" cy="3724096"/>
          </a:xfrm>
          <a:prstGeom prst="rect">
            <a:avLst/>
          </a:prstGeom>
          <a:noFill/>
        </p:spPr>
        <p:txBody>
          <a:bodyPr wrap="square" rtlCol="0">
            <a:spAutoFit/>
          </a:bodyPr>
          <a:lstStyle/>
          <a:p>
            <a:pPr algn="ctr"/>
            <a:r>
              <a:rPr lang="ru-RU" sz="2800" dirty="0" smtClean="0">
                <a:solidFill>
                  <a:schemeClr val="tx2"/>
                </a:solidFill>
              </a:rPr>
              <a:t>1974 </a:t>
            </a:r>
            <a:r>
              <a:rPr lang="ru-RU" sz="2800" dirty="0">
                <a:solidFill>
                  <a:schemeClr val="tx2"/>
                </a:solidFill>
              </a:rPr>
              <a:t>- </a:t>
            </a:r>
            <a:r>
              <a:rPr lang="ru-RU" sz="2800" dirty="0" smtClean="0">
                <a:solidFill>
                  <a:schemeClr val="tx2"/>
                </a:solidFill>
              </a:rPr>
              <a:t>2004 </a:t>
            </a:r>
            <a:r>
              <a:rPr lang="ru-RU" sz="2800" dirty="0">
                <a:solidFill>
                  <a:schemeClr val="tx2"/>
                </a:solidFill>
              </a:rPr>
              <a:t>гг. - Печорский </a:t>
            </a:r>
            <a:r>
              <a:rPr lang="ru-RU" sz="2800" dirty="0" smtClean="0">
                <a:solidFill>
                  <a:schemeClr val="tx2"/>
                </a:solidFill>
              </a:rPr>
              <a:t>государственный        архив</a:t>
            </a:r>
          </a:p>
          <a:p>
            <a:pPr algn="just"/>
            <a:r>
              <a:rPr lang="ru-RU" dirty="0"/>
              <a:t>      </a:t>
            </a:r>
            <a:endParaRPr lang="ru-RU" dirty="0" smtClean="0"/>
          </a:p>
          <a:p>
            <a:pPr algn="just"/>
            <a:r>
              <a:rPr lang="ru-RU" dirty="0"/>
              <a:t> </a:t>
            </a:r>
            <a:r>
              <a:rPr lang="ru-RU" dirty="0" smtClean="0"/>
              <a:t>      Решением </a:t>
            </a:r>
            <a:r>
              <a:rPr lang="ru-RU" dirty="0"/>
              <a:t>исполкома Печорского городского Совета депутатов трудящихся от 27.12.1973 г. № 280/6, на основании Постановления Совета Министров Коми АССР от 31.08.1973 г. № 365 должность заведующего архивом исключена из штатов Печорского горисполкома в связи с </a:t>
            </a:r>
            <a:r>
              <a:rPr lang="ru-RU" dirty="0" smtClean="0"/>
              <a:t>преобразованием Печорского  городского архива в </a:t>
            </a:r>
            <a:r>
              <a:rPr lang="ru-RU" dirty="0"/>
              <a:t>Печорский государственный архив с постоянным составом </a:t>
            </a:r>
            <a:r>
              <a:rPr lang="ru-RU" dirty="0" smtClean="0"/>
              <a:t>документов.</a:t>
            </a:r>
          </a:p>
          <a:p>
            <a:pPr algn="just"/>
            <a:r>
              <a:rPr lang="ru-RU" dirty="0" smtClean="0"/>
              <a:t>      Цель такого преобразования была связана с созданием полноценной документальной базы по истории г. Печоры, повышение роли архива в культурно-просветительской работе города и района.       </a:t>
            </a:r>
            <a:endParaRPr lang="ru-RU" dirty="0"/>
          </a:p>
        </p:txBody>
      </p:sp>
      <p:pic>
        <p:nvPicPr>
          <p:cNvPr id="3" name="Picture 3" descr="H:\фотокопии\1973 г. об искл. штата зав. гор архива\IMG_47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4581128"/>
            <a:ext cx="1090583" cy="17796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фотокопии\1973 г. об искл. штата зав. гор архива\IMG_47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220" y="4581128"/>
            <a:ext cx="1224136" cy="17905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фотокопии\1973 г. об искл. штата зав. гор архива\IMG_47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1541" y="4581128"/>
            <a:ext cx="1049066" cy="17171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68144" y="5311183"/>
            <a:ext cx="2904955" cy="1231106"/>
          </a:xfrm>
          <a:prstGeom prst="rect">
            <a:avLst/>
          </a:prstGeom>
          <a:noFill/>
        </p:spPr>
        <p:txBody>
          <a:bodyPr wrap="square" rtlCol="0">
            <a:spAutoFit/>
          </a:bodyPr>
          <a:lstStyle/>
          <a:p>
            <a:pPr algn="ctr"/>
            <a:r>
              <a:rPr lang="ru-RU" sz="1400" dirty="0"/>
              <a:t>Архивный отдел администрации МР «Печора» </a:t>
            </a:r>
          </a:p>
          <a:p>
            <a:pPr algn="ctr"/>
            <a:r>
              <a:rPr lang="ru-RU" sz="1400" dirty="0"/>
              <a:t>Ф.261, Оп.1, Д. 772, </a:t>
            </a:r>
            <a:r>
              <a:rPr lang="ru-RU" sz="1400" dirty="0" err="1"/>
              <a:t>Лл</a:t>
            </a:r>
            <a:r>
              <a:rPr lang="ru-RU" sz="1400" dirty="0"/>
              <a:t>. 26-27.</a:t>
            </a:r>
          </a:p>
          <a:p>
            <a:endParaRPr lang="ru-RU" sz="1400" dirty="0"/>
          </a:p>
          <a:p>
            <a:endParaRPr lang="ru-RU" dirty="0"/>
          </a:p>
        </p:txBody>
      </p:sp>
    </p:spTree>
    <p:extLst>
      <p:ext uri="{BB962C8B-B14F-4D97-AF65-F5344CB8AC3E}">
        <p14:creationId xmlns:p14="http://schemas.microsoft.com/office/powerpoint/2010/main" val="1591793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692696"/>
            <a:ext cx="8280920" cy="5632311"/>
          </a:xfrm>
          <a:prstGeom prst="rect">
            <a:avLst/>
          </a:prstGeom>
        </p:spPr>
        <p:txBody>
          <a:bodyPr wrap="square">
            <a:spAutoFit/>
          </a:bodyPr>
          <a:lstStyle/>
          <a:p>
            <a:pPr algn="just"/>
            <a:r>
              <a:rPr lang="ru-RU" dirty="0" smtClean="0"/>
              <a:t>      </a:t>
            </a:r>
            <a:r>
              <a:rPr lang="ru-RU" sz="2000" dirty="0" smtClean="0"/>
              <a:t>На 01.01.1974 </a:t>
            </a:r>
            <a:r>
              <a:rPr lang="ru-RU" sz="2000" dirty="0"/>
              <a:t>г. в </a:t>
            </a:r>
            <a:r>
              <a:rPr lang="ru-RU" sz="2000" dirty="0" smtClean="0"/>
              <a:t>Печорском государственном архиве </a:t>
            </a:r>
            <a:r>
              <a:rPr lang="ru-RU" sz="2000" dirty="0"/>
              <a:t>состояло на учете 119 фондов, более 17 тыс. </a:t>
            </a:r>
            <a:r>
              <a:rPr lang="ru-RU" sz="2000" dirty="0" err="1"/>
              <a:t>ед.хр</a:t>
            </a:r>
            <a:r>
              <a:rPr lang="ru-RU" sz="2000" dirty="0"/>
              <a:t>. </a:t>
            </a:r>
            <a:endParaRPr lang="ru-RU" sz="2000" dirty="0" smtClean="0"/>
          </a:p>
          <a:p>
            <a:pPr algn="just"/>
            <a:r>
              <a:rPr lang="ru-RU" sz="2000" dirty="0" smtClean="0"/>
              <a:t>     Директором </a:t>
            </a:r>
            <a:r>
              <a:rPr lang="ru-RU" sz="2000" dirty="0"/>
              <a:t>Печорского государственного архива Макеевой Р.А. была проделана огромная работа по улучшению архивного дела на территории Печорского района.  Для размещения архива было выделено подвальное помещение Печорского горисполкома, все документы из деревянной постройки перемещены и разобраны, расставлены на стеллажи. Поставлена на должный уровень работа с ведомственными архивами по комплектованию, государственному учету документов. Появились фонды личного происхождения, фонды фотодокументов, велась большая работа с исследователями по использованию архивным материалов. Проводились плановые проверки постановки архивного дела и делопроизводства источников комплектования </a:t>
            </a:r>
            <a:r>
              <a:rPr lang="ru-RU" sz="2000" dirty="0" smtClean="0"/>
              <a:t>архива – ведомственных </a:t>
            </a:r>
            <a:r>
              <a:rPr lang="ru-RU" sz="2000" dirty="0"/>
              <a:t>архивов.  </a:t>
            </a:r>
          </a:p>
          <a:p>
            <a:pPr algn="just"/>
            <a:r>
              <a:rPr lang="ru-RU" sz="2000" dirty="0" smtClean="0"/>
              <a:t>     На </a:t>
            </a:r>
            <a:r>
              <a:rPr lang="ru-RU" sz="2000" dirty="0"/>
              <a:t>01.01.2004 г. </a:t>
            </a:r>
            <a:r>
              <a:rPr lang="ru-RU" sz="2000" dirty="0" smtClean="0"/>
              <a:t> в Печорском </a:t>
            </a:r>
            <a:r>
              <a:rPr lang="ru-RU" sz="2000" dirty="0" err="1" smtClean="0"/>
              <a:t>госархиве</a:t>
            </a:r>
            <a:r>
              <a:rPr lang="ru-RU" sz="2000" dirty="0" smtClean="0"/>
              <a:t> состояло на учете 199 </a:t>
            </a:r>
            <a:r>
              <a:rPr lang="ru-RU" sz="2000" dirty="0"/>
              <a:t>фондов, около 53 тысяч </a:t>
            </a:r>
            <a:r>
              <a:rPr lang="ru-RU" sz="2000" dirty="0" err="1"/>
              <a:t>ед.хр</a:t>
            </a:r>
            <a:r>
              <a:rPr lang="ru-RU" sz="2000" dirty="0" smtClean="0"/>
              <a:t>.</a:t>
            </a:r>
          </a:p>
          <a:p>
            <a:pPr algn="just"/>
            <a:r>
              <a:rPr lang="ru-RU" sz="2000" dirty="0"/>
              <a:t> </a:t>
            </a:r>
            <a:r>
              <a:rPr lang="ru-RU" sz="2000" dirty="0" smtClean="0"/>
              <a:t>    </a:t>
            </a:r>
            <a:r>
              <a:rPr lang="ru-RU" sz="2000" dirty="0"/>
              <a:t>За период 1991-2004 гг. в архиве побывало 200 исследователей, которые использовали в своей работе около 4 тысяч дел</a:t>
            </a:r>
            <a:r>
              <a:rPr lang="ru-RU" sz="2000" dirty="0" smtClean="0"/>
              <a:t>.</a:t>
            </a:r>
            <a:endParaRPr lang="ru-RU" dirty="0"/>
          </a:p>
        </p:txBody>
      </p:sp>
    </p:spTree>
    <p:extLst>
      <p:ext uri="{BB962C8B-B14F-4D97-AF65-F5344CB8AC3E}">
        <p14:creationId xmlns:p14="http://schemas.microsoft.com/office/powerpoint/2010/main" val="3419771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19256" cy="1051520"/>
          </a:xfrm>
        </p:spPr>
        <p:txBody>
          <a:bodyPr/>
          <a:lstStyle/>
          <a:p>
            <a:pPr>
              <a:lnSpc>
                <a:spcPct val="100000"/>
              </a:lnSpc>
            </a:pPr>
            <a:r>
              <a:rPr lang="ru-RU" sz="3200" dirty="0" smtClean="0">
                <a:effectLst/>
              </a:rPr>
              <a:t>1983 – 1989 гг. –</a:t>
            </a:r>
            <a:r>
              <a:rPr lang="en-US" sz="3200" dirty="0" smtClean="0">
                <a:effectLst/>
              </a:rPr>
              <a:t> </a:t>
            </a:r>
            <a:r>
              <a:rPr lang="ru-RU" sz="3200" dirty="0" smtClean="0">
                <a:effectLst/>
              </a:rPr>
              <a:t>районный архив Печорского райисполкома</a:t>
            </a:r>
            <a:endParaRPr lang="ru-RU" sz="3200" dirty="0">
              <a:effectLst/>
            </a:endParaRPr>
          </a:p>
        </p:txBody>
      </p:sp>
      <p:sp>
        <p:nvSpPr>
          <p:cNvPr id="3" name="Объект 2"/>
          <p:cNvSpPr>
            <a:spLocks noGrp="1"/>
          </p:cNvSpPr>
          <p:nvPr>
            <p:ph idx="1"/>
          </p:nvPr>
        </p:nvSpPr>
        <p:spPr>
          <a:xfrm>
            <a:off x="261723" y="1628799"/>
            <a:ext cx="8568952" cy="4392489"/>
          </a:xfrm>
        </p:spPr>
        <p:txBody>
          <a:bodyPr>
            <a:normAutofit fontScale="92500" lnSpcReduction="20000"/>
          </a:bodyPr>
          <a:lstStyle/>
          <a:p>
            <a:pPr marL="0" indent="0" algn="just">
              <a:buNone/>
            </a:pPr>
            <a:r>
              <a:rPr lang="ru-RU" sz="1800" dirty="0" smtClean="0">
                <a:solidFill>
                  <a:schemeClr val="tx1"/>
                </a:solidFill>
                <a:latin typeface="+mn-lt"/>
              </a:rPr>
              <a:t>        </a:t>
            </a:r>
          </a:p>
          <a:p>
            <a:pPr marL="0" indent="0" algn="just">
              <a:lnSpc>
                <a:spcPct val="110000"/>
              </a:lnSpc>
              <a:buNone/>
            </a:pPr>
            <a:r>
              <a:rPr lang="ru-RU" sz="2000" dirty="0" smtClean="0">
                <a:solidFill>
                  <a:schemeClr val="tx1"/>
                </a:solidFill>
                <a:latin typeface="+mn-lt"/>
              </a:rPr>
              <a:t>       </a:t>
            </a:r>
            <a:r>
              <a:rPr lang="ru-RU" sz="2200" dirty="0" smtClean="0">
                <a:solidFill>
                  <a:schemeClr val="tx1"/>
                </a:solidFill>
                <a:latin typeface="+mn-lt"/>
              </a:rPr>
              <a:t>Одним </a:t>
            </a:r>
            <a:r>
              <a:rPr lang="ru-RU" sz="2200" dirty="0">
                <a:solidFill>
                  <a:schemeClr val="tx1"/>
                </a:solidFill>
                <a:latin typeface="+mn-lt"/>
              </a:rPr>
              <a:t>из источником комплектования Печорского государственного архива был вновь образованный Указом ПВС РСФСР от 30.03.1983 г. «Об утверждении образования районного Совета народных депутатов в Печорском районе Коми АССР» и Указом ПВС Коми АССР от 28.04.1983 г. «О составе районного Совета народных депутатов Печорского района» Печорский райисполком, в штатном расписании которого </a:t>
            </a:r>
            <a:r>
              <a:rPr lang="ru-RU" sz="2200" dirty="0" smtClean="0">
                <a:solidFill>
                  <a:schemeClr val="tx1"/>
                </a:solidFill>
                <a:latin typeface="+mn-lt"/>
              </a:rPr>
              <a:t>значилась </a:t>
            </a:r>
            <a:r>
              <a:rPr lang="ru-RU" sz="2200" dirty="0">
                <a:solidFill>
                  <a:schemeClr val="tx1"/>
                </a:solidFill>
                <a:latin typeface="+mn-lt"/>
              </a:rPr>
              <a:t>должность заведующего районным архивом. </a:t>
            </a:r>
            <a:endParaRPr lang="ru-RU" sz="2200" dirty="0" smtClean="0">
              <a:solidFill>
                <a:schemeClr val="tx1"/>
              </a:solidFill>
              <a:latin typeface="+mn-lt"/>
            </a:endParaRPr>
          </a:p>
          <a:p>
            <a:pPr marL="0" indent="0" algn="just">
              <a:lnSpc>
                <a:spcPct val="110000"/>
              </a:lnSpc>
              <a:buNone/>
            </a:pPr>
            <a:r>
              <a:rPr lang="ru-RU" sz="2200" dirty="0" smtClean="0">
                <a:solidFill>
                  <a:schemeClr val="tx1"/>
                </a:solidFill>
                <a:latin typeface="+mn-lt"/>
              </a:rPr>
              <a:t>       Печорский райисполком Указом ПВС РСФСР от 22.09.1989 г. № 12665/11  «Об утверждении </a:t>
            </a:r>
            <a:r>
              <a:rPr lang="ru-RU" sz="2200" dirty="0">
                <a:solidFill>
                  <a:schemeClr val="tx1"/>
                </a:solidFill>
                <a:latin typeface="+mn-lt"/>
              </a:rPr>
              <a:t>передачи Печорского района Коми АССР в административное подчинение Печорского городского Совета народных депутатов» был ликвидирован в октябре 1989 г.  Заведующий  районным  архивом Шаталова Л.О., </a:t>
            </a:r>
            <a:r>
              <a:rPr lang="ru-RU" sz="2200" dirty="0" smtClean="0">
                <a:solidFill>
                  <a:schemeClr val="tx1"/>
                </a:solidFill>
                <a:latin typeface="+mn-lt"/>
              </a:rPr>
              <a:t>перешла  </a:t>
            </a:r>
            <a:r>
              <a:rPr lang="ru-RU" sz="2200" dirty="0">
                <a:solidFill>
                  <a:schemeClr val="tx1"/>
                </a:solidFill>
                <a:latin typeface="+mn-lt"/>
              </a:rPr>
              <a:t>на  работу  в  Печорский </a:t>
            </a:r>
            <a:r>
              <a:rPr lang="ru-RU" sz="2200" dirty="0" smtClean="0">
                <a:solidFill>
                  <a:schemeClr val="tx1"/>
                </a:solidFill>
                <a:latin typeface="+mn-lt"/>
              </a:rPr>
              <a:t>государственный </a:t>
            </a:r>
            <a:r>
              <a:rPr lang="ru-RU" sz="2200" dirty="0">
                <a:solidFill>
                  <a:schemeClr val="tx1"/>
                </a:solidFill>
                <a:latin typeface="+mn-lt"/>
              </a:rPr>
              <a:t>архив</a:t>
            </a:r>
            <a:r>
              <a:rPr lang="ru-RU" sz="2200" dirty="0" smtClean="0">
                <a:solidFill>
                  <a:schemeClr val="tx1"/>
                </a:solidFill>
                <a:latin typeface="+mn-lt"/>
              </a:rPr>
              <a:t>.</a:t>
            </a:r>
          </a:p>
          <a:p>
            <a:pPr marL="0" indent="0" algn="just">
              <a:lnSpc>
                <a:spcPct val="110000"/>
              </a:lnSpc>
              <a:buNone/>
            </a:pPr>
            <a:endParaRPr lang="ru-RU" sz="2200" dirty="0">
              <a:solidFill>
                <a:schemeClr val="tx1"/>
              </a:solidFill>
              <a:latin typeface="+mn-lt"/>
            </a:endParaRPr>
          </a:p>
          <a:p>
            <a:pPr marL="0" indent="0" algn="just">
              <a:lnSpc>
                <a:spcPct val="110000"/>
              </a:lnSpc>
              <a:buNone/>
            </a:pPr>
            <a:endParaRPr lang="ru-RU" sz="1800" dirty="0">
              <a:solidFill>
                <a:schemeClr val="tx1"/>
              </a:solidFill>
              <a:latin typeface="+mn-lt"/>
            </a:endParaRPr>
          </a:p>
        </p:txBody>
      </p:sp>
      <p:sp>
        <p:nvSpPr>
          <p:cNvPr id="6" name="TextBox 5"/>
          <p:cNvSpPr txBox="1"/>
          <p:nvPr/>
        </p:nvSpPr>
        <p:spPr>
          <a:xfrm>
            <a:off x="415942" y="6021288"/>
            <a:ext cx="8260514" cy="369332"/>
          </a:xfrm>
          <a:prstGeom prst="rect">
            <a:avLst/>
          </a:prstGeom>
          <a:noFill/>
        </p:spPr>
        <p:txBody>
          <a:bodyPr wrap="square" rtlCol="0">
            <a:spAutoFit/>
          </a:bodyPr>
          <a:lstStyle/>
          <a:p>
            <a:pPr algn="just"/>
            <a:r>
              <a:rPr lang="ru-RU" dirty="0" smtClean="0"/>
              <a:t>       </a:t>
            </a:r>
            <a:endParaRPr lang="ru-RU" dirty="0"/>
          </a:p>
        </p:txBody>
      </p:sp>
    </p:spTree>
    <p:extLst>
      <p:ext uri="{BB962C8B-B14F-4D97-AF65-F5344CB8AC3E}">
        <p14:creationId xmlns:p14="http://schemas.microsoft.com/office/powerpoint/2010/main" val="190783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600200"/>
          </a:xfrm>
        </p:spPr>
        <p:txBody>
          <a:bodyPr/>
          <a:lstStyle/>
          <a:p>
            <a:pPr>
              <a:lnSpc>
                <a:spcPct val="100000"/>
              </a:lnSpc>
            </a:pPr>
            <a:r>
              <a:rPr lang="ru-RU" sz="3200" dirty="0" smtClean="0">
                <a:effectLst/>
              </a:rPr>
              <a:t>1995 – 2001 гг. – Межведомственный архив при администрации муниципального района «Печора»</a:t>
            </a:r>
            <a:endParaRPr lang="ru-RU" sz="3200" dirty="0">
              <a:effectLst/>
            </a:endParaRPr>
          </a:p>
        </p:txBody>
      </p:sp>
      <p:sp>
        <p:nvSpPr>
          <p:cNvPr id="3" name="Объект 2"/>
          <p:cNvSpPr>
            <a:spLocks noGrp="1"/>
          </p:cNvSpPr>
          <p:nvPr>
            <p:ph idx="1"/>
          </p:nvPr>
        </p:nvSpPr>
        <p:spPr>
          <a:xfrm>
            <a:off x="251520" y="1772816"/>
            <a:ext cx="8640960" cy="4752528"/>
          </a:xfrm>
        </p:spPr>
        <p:txBody>
          <a:bodyPr>
            <a:normAutofit lnSpcReduction="10000"/>
          </a:bodyPr>
          <a:lstStyle/>
          <a:p>
            <a:pPr marL="0" indent="0" algn="just">
              <a:buNone/>
            </a:pPr>
            <a:r>
              <a:rPr lang="ru-RU" sz="1800" dirty="0" smtClean="0">
                <a:solidFill>
                  <a:schemeClr val="tx1"/>
                </a:solidFill>
                <a:latin typeface="+mn-lt"/>
              </a:rPr>
              <a:t>       В </a:t>
            </a:r>
            <a:r>
              <a:rPr lang="ru-RU" sz="1800" dirty="0">
                <a:solidFill>
                  <a:schemeClr val="tx1"/>
                </a:solidFill>
                <a:latin typeface="+mn-lt"/>
              </a:rPr>
              <a:t>начале 90-х годов в соответствии с проводимой Правительством России экономической реформой и вследствие этого осуществляемой </a:t>
            </a:r>
            <a:r>
              <a:rPr lang="ru-RU" sz="1800" dirty="0" smtClean="0">
                <a:solidFill>
                  <a:schemeClr val="tx1"/>
                </a:solidFill>
                <a:latin typeface="+mn-lt"/>
              </a:rPr>
              <a:t> программой </a:t>
            </a:r>
            <a:r>
              <a:rPr lang="ru-RU" sz="1800" dirty="0">
                <a:solidFill>
                  <a:schemeClr val="tx1"/>
                </a:solidFill>
                <a:latin typeface="+mn-lt"/>
              </a:rPr>
              <a:t>приватизации государственных и муниципальных предприятий и </a:t>
            </a:r>
            <a:r>
              <a:rPr lang="ru-RU" sz="1800" dirty="0" smtClean="0">
                <a:solidFill>
                  <a:schemeClr val="tx1"/>
                </a:solidFill>
                <a:latin typeface="+mn-lt"/>
              </a:rPr>
              <a:t>учреждений, </a:t>
            </a:r>
            <a:r>
              <a:rPr lang="ru-RU" sz="1800" dirty="0">
                <a:solidFill>
                  <a:schemeClr val="tx1"/>
                </a:solidFill>
                <a:latin typeface="+mn-lt"/>
              </a:rPr>
              <a:t>возник вопрос о судьбе документов этих предприятий, в </a:t>
            </a:r>
            <a:r>
              <a:rPr lang="ru-RU" sz="1800" dirty="0" err="1">
                <a:solidFill>
                  <a:schemeClr val="tx1"/>
                </a:solidFill>
                <a:latin typeface="+mn-lt"/>
              </a:rPr>
              <a:t>т.ч</a:t>
            </a:r>
            <a:r>
              <a:rPr lang="ru-RU" sz="1800" dirty="0">
                <a:solidFill>
                  <a:schemeClr val="tx1"/>
                </a:solidFill>
                <a:latin typeface="+mn-lt"/>
              </a:rPr>
              <a:t>. и по личному </a:t>
            </a:r>
            <a:r>
              <a:rPr lang="ru-RU" sz="1800" dirty="0" smtClean="0">
                <a:solidFill>
                  <a:schemeClr val="tx1"/>
                </a:solidFill>
                <a:latin typeface="+mn-lt"/>
              </a:rPr>
              <a:t>составу. Обеспечение </a:t>
            </a:r>
            <a:r>
              <a:rPr lang="ru-RU" sz="1800" dirty="0">
                <a:solidFill>
                  <a:schemeClr val="tx1"/>
                </a:solidFill>
                <a:latin typeface="+mn-lt"/>
              </a:rPr>
              <a:t>социальных гарантий граждан требовало организации сохранности документов временных сроков хранения </a:t>
            </a:r>
            <a:r>
              <a:rPr lang="ru-RU" sz="1800" dirty="0" smtClean="0">
                <a:solidFill>
                  <a:schemeClr val="tx1"/>
                </a:solidFill>
                <a:latin typeface="+mn-lt"/>
              </a:rPr>
              <a:t>(документов по </a:t>
            </a:r>
            <a:r>
              <a:rPr lang="ru-RU" sz="1800" dirty="0">
                <a:solidFill>
                  <a:schemeClr val="tx1"/>
                </a:solidFill>
                <a:latin typeface="+mn-lt"/>
              </a:rPr>
              <a:t>личному составу).</a:t>
            </a:r>
          </a:p>
          <a:p>
            <a:pPr marL="0" indent="0" algn="just">
              <a:buNone/>
            </a:pPr>
            <a:r>
              <a:rPr lang="ru-RU" sz="1800" dirty="0" smtClean="0">
                <a:solidFill>
                  <a:schemeClr val="tx1"/>
                </a:solidFill>
                <a:latin typeface="+mn-lt"/>
              </a:rPr>
              <a:t>      С </a:t>
            </a:r>
            <a:r>
              <a:rPr lang="ru-RU" sz="1800" dirty="0">
                <a:solidFill>
                  <a:schemeClr val="tx1"/>
                </a:solidFill>
                <a:latin typeface="+mn-lt"/>
              </a:rPr>
              <a:t>01.04.1995 г. в штатное расписание администрации г. Печора введена </a:t>
            </a:r>
            <a:r>
              <a:rPr lang="ru-RU" sz="1800" dirty="0" smtClean="0">
                <a:solidFill>
                  <a:schemeClr val="tx1"/>
                </a:solidFill>
                <a:latin typeface="+mn-lt"/>
              </a:rPr>
              <a:t>должность специалиста 2 категории и </a:t>
            </a:r>
            <a:r>
              <a:rPr lang="ru-RU" sz="1800" dirty="0">
                <a:solidFill>
                  <a:schemeClr val="tx1"/>
                </a:solidFill>
                <a:latin typeface="+mn-lt"/>
              </a:rPr>
              <a:t>образован Межведомственный архив при </a:t>
            </a:r>
            <a:r>
              <a:rPr lang="ru-RU" sz="1800" dirty="0" smtClean="0">
                <a:solidFill>
                  <a:schemeClr val="tx1"/>
                </a:solidFill>
                <a:latin typeface="+mn-lt"/>
              </a:rPr>
              <a:t>администрации </a:t>
            </a:r>
            <a:r>
              <a:rPr lang="ru-RU" sz="1800" dirty="0">
                <a:solidFill>
                  <a:schemeClr val="tx1"/>
                </a:solidFill>
                <a:latin typeface="+mn-lt"/>
              </a:rPr>
              <a:t>МО «Г. Печора и подчиненная ему </a:t>
            </a:r>
            <a:r>
              <a:rPr lang="ru-RU" sz="1800" dirty="0" smtClean="0">
                <a:solidFill>
                  <a:schemeClr val="tx1"/>
                </a:solidFill>
                <a:latin typeface="+mn-lt"/>
              </a:rPr>
              <a:t>территория»   для </a:t>
            </a:r>
            <a:r>
              <a:rPr lang="ru-RU" sz="1800" dirty="0">
                <a:solidFill>
                  <a:schemeClr val="tx1"/>
                </a:solidFill>
                <a:latin typeface="+mn-lt"/>
              </a:rPr>
              <a:t>документов по личному составу </a:t>
            </a:r>
            <a:r>
              <a:rPr lang="ru-RU" sz="1800" dirty="0" smtClean="0">
                <a:solidFill>
                  <a:schemeClr val="tx1"/>
                </a:solidFill>
                <a:latin typeface="+mn-lt"/>
              </a:rPr>
              <a:t> </a:t>
            </a:r>
            <a:r>
              <a:rPr lang="ru-RU" sz="1800" dirty="0">
                <a:solidFill>
                  <a:schemeClr val="tx1"/>
                </a:solidFill>
                <a:latin typeface="+mn-lt"/>
              </a:rPr>
              <a:t>ликвидированных  </a:t>
            </a:r>
            <a:r>
              <a:rPr lang="ru-RU" sz="1800" dirty="0" smtClean="0">
                <a:solidFill>
                  <a:schemeClr val="tx1"/>
                </a:solidFill>
                <a:latin typeface="+mn-lt"/>
              </a:rPr>
              <a:t>организаций.</a:t>
            </a:r>
            <a:endParaRPr lang="ru-RU" sz="1800" dirty="0">
              <a:solidFill>
                <a:schemeClr val="tx1"/>
              </a:solidFill>
              <a:latin typeface="+mn-lt"/>
            </a:endParaRPr>
          </a:p>
          <a:p>
            <a:pPr marL="0" indent="0" algn="just">
              <a:buNone/>
            </a:pPr>
            <a:r>
              <a:rPr lang="ru-RU" sz="1800" dirty="0" smtClean="0">
                <a:solidFill>
                  <a:schemeClr val="tx1"/>
                </a:solidFill>
                <a:latin typeface="+mn-lt"/>
              </a:rPr>
              <a:t>      Межведомственному архиву были выделены подвальные помещения в левой половине здания администрации г. Печора, количество помещений увеличивалось по мере поступления документов.</a:t>
            </a:r>
          </a:p>
          <a:p>
            <a:pPr marL="0" indent="0" algn="just">
              <a:buNone/>
            </a:pPr>
            <a:r>
              <a:rPr lang="ru-RU" sz="1800" dirty="0">
                <a:solidFill>
                  <a:schemeClr val="tx1"/>
                </a:solidFill>
                <a:latin typeface="+mn-lt"/>
              </a:rPr>
              <a:t> </a:t>
            </a:r>
            <a:r>
              <a:rPr lang="ru-RU" sz="1800" dirty="0" smtClean="0">
                <a:solidFill>
                  <a:schemeClr val="tx1"/>
                </a:solidFill>
                <a:latin typeface="+mn-lt"/>
              </a:rPr>
              <a:t>      На 31.12.2001 г. на учете состояло </a:t>
            </a:r>
            <a:r>
              <a:rPr lang="ru-RU" sz="1800" b="1" dirty="0" smtClean="0">
                <a:solidFill>
                  <a:schemeClr val="tx1"/>
                </a:solidFill>
                <a:latin typeface="+mn-lt"/>
              </a:rPr>
              <a:t>112 фондов </a:t>
            </a:r>
            <a:r>
              <a:rPr lang="ru-RU" sz="1800" dirty="0" smtClean="0">
                <a:solidFill>
                  <a:schemeClr val="tx1"/>
                </a:solidFill>
                <a:latin typeface="+mn-lt"/>
              </a:rPr>
              <a:t>с общим количеством </a:t>
            </a:r>
            <a:r>
              <a:rPr lang="ru-RU" sz="1800" b="1" dirty="0" smtClean="0">
                <a:solidFill>
                  <a:schemeClr val="tx1"/>
                </a:solidFill>
                <a:latin typeface="+mn-lt"/>
              </a:rPr>
              <a:t>13987 </a:t>
            </a:r>
            <a:r>
              <a:rPr lang="ru-RU" sz="1800" b="1" dirty="0" err="1" smtClean="0">
                <a:solidFill>
                  <a:schemeClr val="tx1"/>
                </a:solidFill>
                <a:latin typeface="+mn-lt"/>
              </a:rPr>
              <a:t>ед.хр</a:t>
            </a:r>
            <a:r>
              <a:rPr lang="ru-RU" sz="1800" b="1" dirty="0" smtClean="0">
                <a:solidFill>
                  <a:schemeClr val="tx1"/>
                </a:solidFill>
                <a:latin typeface="+mn-lt"/>
              </a:rPr>
              <a:t>. </a:t>
            </a:r>
            <a:r>
              <a:rPr lang="ru-RU" sz="1800" dirty="0" smtClean="0">
                <a:solidFill>
                  <a:schemeClr val="tx1"/>
                </a:solidFill>
                <a:latin typeface="+mn-lt"/>
              </a:rPr>
              <a:t>за 1933 – 2001 гг. За 2001 г. исполнено 1715 социально-правовых запросов по документам ликвидированных организаций.</a:t>
            </a:r>
          </a:p>
          <a:p>
            <a:pPr marL="0" indent="0" algn="just">
              <a:buNone/>
            </a:pPr>
            <a:endParaRPr lang="ru-RU" sz="1800" dirty="0" smtClean="0">
              <a:solidFill>
                <a:schemeClr val="tx1"/>
              </a:solidFill>
              <a:latin typeface="+mn-lt"/>
            </a:endParaRPr>
          </a:p>
          <a:p>
            <a:pPr marL="0" indent="0" algn="just">
              <a:buNone/>
            </a:pPr>
            <a:endParaRPr lang="ru-RU" sz="1800" dirty="0">
              <a:solidFill>
                <a:schemeClr val="tx1"/>
              </a:solidFill>
              <a:latin typeface="+mn-lt"/>
            </a:endParaRPr>
          </a:p>
          <a:p>
            <a:endParaRPr lang="ru-RU" sz="1800" dirty="0">
              <a:solidFill>
                <a:schemeClr val="tx1"/>
              </a:solidFill>
              <a:latin typeface="+mn-lt"/>
            </a:endParaRPr>
          </a:p>
        </p:txBody>
      </p:sp>
    </p:spTree>
    <p:extLst>
      <p:ext uri="{BB962C8B-B14F-4D97-AF65-F5344CB8AC3E}">
        <p14:creationId xmlns:p14="http://schemas.microsoft.com/office/powerpoint/2010/main" val="1355297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764704"/>
            <a:ext cx="7920880" cy="646331"/>
          </a:xfrm>
          <a:prstGeom prst="rect">
            <a:avLst/>
          </a:prstGeom>
          <a:noFill/>
        </p:spPr>
        <p:txBody>
          <a:bodyPr wrap="square" rtlCol="0">
            <a:spAutoFit/>
          </a:bodyPr>
          <a:lstStyle/>
          <a:p>
            <a:endParaRPr lang="ru-RU" dirty="0"/>
          </a:p>
          <a:p>
            <a:endParaRPr lang="ru-RU" dirty="0" smtClean="0"/>
          </a:p>
        </p:txBody>
      </p:sp>
      <p:sp>
        <p:nvSpPr>
          <p:cNvPr id="3" name="Заголовок 2"/>
          <p:cNvSpPr>
            <a:spLocks noGrp="1"/>
          </p:cNvSpPr>
          <p:nvPr>
            <p:ph type="title"/>
          </p:nvPr>
        </p:nvSpPr>
        <p:spPr>
          <a:xfrm>
            <a:off x="0" y="144768"/>
            <a:ext cx="9144000" cy="971236"/>
          </a:xfrm>
        </p:spPr>
        <p:txBody>
          <a:bodyPr/>
          <a:lstStyle/>
          <a:p>
            <a:pPr>
              <a:lnSpc>
                <a:spcPct val="100000"/>
              </a:lnSpc>
            </a:pPr>
            <a:r>
              <a:rPr lang="ru-RU" sz="2800" dirty="0" smtClean="0">
                <a:effectLst/>
              </a:rPr>
              <a:t>2004 – 2009 гг. – Архивохранилище № 3 </a:t>
            </a:r>
            <a:br>
              <a:rPr lang="ru-RU" sz="2800" dirty="0" smtClean="0">
                <a:effectLst/>
              </a:rPr>
            </a:br>
            <a:r>
              <a:rPr lang="ru-RU" sz="2800" dirty="0" smtClean="0">
                <a:effectLst/>
              </a:rPr>
              <a:t>ГУ РК «Национальный архив Республики Коми»</a:t>
            </a:r>
            <a:endParaRPr lang="ru-RU" sz="2800" dirty="0">
              <a:effectLst/>
            </a:endParaRPr>
          </a:p>
        </p:txBody>
      </p:sp>
      <p:sp>
        <p:nvSpPr>
          <p:cNvPr id="4" name="Объект 3"/>
          <p:cNvSpPr>
            <a:spLocks noGrp="1"/>
          </p:cNvSpPr>
          <p:nvPr>
            <p:ph idx="1"/>
          </p:nvPr>
        </p:nvSpPr>
        <p:spPr>
          <a:xfrm>
            <a:off x="251520" y="1196752"/>
            <a:ext cx="8712968" cy="1189003"/>
          </a:xfrm>
        </p:spPr>
        <p:txBody>
          <a:bodyPr>
            <a:normAutofit fontScale="92500"/>
          </a:bodyPr>
          <a:lstStyle/>
          <a:p>
            <a:pPr marL="0" indent="0" algn="just">
              <a:buNone/>
            </a:pPr>
            <a:r>
              <a:rPr lang="ru-RU" sz="1800" dirty="0" smtClean="0">
                <a:solidFill>
                  <a:schemeClr val="tx1"/>
                </a:solidFill>
                <a:latin typeface="+mn-lt"/>
                <a:cs typeface="Times New Roman" pitchFamily="18" charset="0"/>
              </a:rPr>
              <a:t>        Постановлением </a:t>
            </a:r>
            <a:r>
              <a:rPr lang="ru-RU" sz="1800" dirty="0">
                <a:solidFill>
                  <a:schemeClr val="tx1"/>
                </a:solidFill>
                <a:latin typeface="+mn-lt"/>
                <a:cs typeface="Times New Roman" pitchFamily="18" charset="0"/>
              </a:rPr>
              <a:t>Правительства Республики Коми от 06.02.2004 г. № 15 был создан ГУ РК «Национальный архив РК» и Печорский государственный архив из штатов Архивного управления </a:t>
            </a:r>
            <a:r>
              <a:rPr lang="ru-RU" sz="1800" dirty="0" smtClean="0">
                <a:solidFill>
                  <a:schemeClr val="tx1"/>
                </a:solidFill>
                <a:latin typeface="+mn-lt"/>
                <a:cs typeface="Times New Roman" pitchFamily="18" charset="0"/>
              </a:rPr>
              <a:t>Республики Коми был передан </a:t>
            </a:r>
            <a:r>
              <a:rPr lang="ru-RU" sz="1800" dirty="0">
                <a:solidFill>
                  <a:schemeClr val="tx1"/>
                </a:solidFill>
                <a:latin typeface="+mn-lt"/>
                <a:cs typeface="Times New Roman" pitchFamily="18" charset="0"/>
              </a:rPr>
              <a:t>в штаты ГУ РК «Национальный архив» РК, как Печорское Архивохранилище № 3</a:t>
            </a:r>
            <a:r>
              <a:rPr lang="ru-RU" sz="1800" dirty="0" smtClean="0">
                <a:solidFill>
                  <a:schemeClr val="tx1"/>
                </a:solidFill>
                <a:latin typeface="+mn-lt"/>
                <a:cs typeface="Times New Roman" pitchFamily="18" charset="0"/>
              </a:rPr>
              <a:t>.</a:t>
            </a:r>
            <a:endParaRPr lang="ru-RU" dirty="0"/>
          </a:p>
        </p:txBody>
      </p:sp>
      <p:pic>
        <p:nvPicPr>
          <p:cNvPr id="1026" name="Picture 2" descr="H:\фотокопии\Макеева\e1cb5313-ca48-4d55-abab-a0b7ceb013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37" y="3767316"/>
            <a:ext cx="3960440" cy="24483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7722" y="2276872"/>
            <a:ext cx="8696766" cy="1400383"/>
          </a:xfrm>
          <a:prstGeom prst="rect">
            <a:avLst/>
          </a:prstGeom>
          <a:noFill/>
        </p:spPr>
        <p:txBody>
          <a:bodyPr wrap="square" rtlCol="0">
            <a:spAutoFit/>
          </a:bodyPr>
          <a:lstStyle/>
          <a:p>
            <a:pPr algn="just"/>
            <a:r>
              <a:rPr lang="ru-RU" sz="1700" dirty="0" smtClean="0"/>
              <a:t>      В  </a:t>
            </a:r>
            <a:r>
              <a:rPr lang="ru-RU" sz="1700" dirty="0"/>
              <a:t>2009 </a:t>
            </a:r>
            <a:r>
              <a:rPr lang="ru-RU" sz="1700" dirty="0" smtClean="0"/>
              <a:t>г. </a:t>
            </a:r>
            <a:r>
              <a:rPr lang="ru-RU" sz="1700" dirty="0"/>
              <a:t>-    Архивохранилище № </a:t>
            </a:r>
            <a:r>
              <a:rPr lang="ru-RU" sz="1700" dirty="0" smtClean="0"/>
              <a:t>3  ГУ РК «Национальный архив  Республики Коми</a:t>
            </a:r>
            <a:r>
              <a:rPr lang="ru-RU" sz="1700" dirty="0"/>
              <a:t>» ликвидировано и </a:t>
            </a:r>
            <a:r>
              <a:rPr lang="ru-RU" sz="1700" dirty="0" smtClean="0"/>
              <a:t> Агентством по управлению имуществом Республики Коми от 11.02.2008 г. № 72   было принято решение передать часть документов в муниципальную собственность  администрации  </a:t>
            </a:r>
            <a:r>
              <a:rPr lang="ru-RU" sz="1700" dirty="0"/>
              <a:t>МО «Г. Печора и </a:t>
            </a:r>
            <a:r>
              <a:rPr lang="ru-RU" sz="1700" dirty="0" smtClean="0"/>
              <a:t>подчиненная  ему территория».</a:t>
            </a:r>
            <a:endParaRPr lang="ru-RU" sz="1700" dirty="0"/>
          </a:p>
        </p:txBody>
      </p:sp>
      <p:sp>
        <p:nvSpPr>
          <p:cNvPr id="8" name="TextBox 7"/>
          <p:cNvSpPr txBox="1"/>
          <p:nvPr/>
        </p:nvSpPr>
        <p:spPr>
          <a:xfrm>
            <a:off x="4474238" y="3753481"/>
            <a:ext cx="4358168" cy="2462213"/>
          </a:xfrm>
          <a:prstGeom prst="rect">
            <a:avLst/>
          </a:prstGeom>
          <a:noFill/>
        </p:spPr>
        <p:txBody>
          <a:bodyPr wrap="square" rtlCol="0">
            <a:spAutoFit/>
          </a:bodyPr>
          <a:lstStyle/>
          <a:p>
            <a:pPr algn="just"/>
            <a:r>
              <a:rPr lang="ru-RU" sz="1400" i="1" dirty="0" smtClean="0"/>
              <a:t>В помещении Печорского Архивохранилища № 3 (слева-направо</a:t>
            </a:r>
            <a:r>
              <a:rPr lang="ru-RU" sz="1400" b="1" i="1" dirty="0" smtClean="0"/>
              <a:t>): Шаталова </a:t>
            </a:r>
            <a:r>
              <a:rPr lang="ru-RU" sz="1400" b="1" i="1" dirty="0"/>
              <a:t>Любовь </a:t>
            </a:r>
            <a:r>
              <a:rPr lang="ru-RU" sz="1400" b="1" i="1" dirty="0" err="1"/>
              <a:t>Оттовна</a:t>
            </a:r>
            <a:r>
              <a:rPr lang="ru-RU" sz="1400" b="1" i="1" dirty="0"/>
              <a:t>, </a:t>
            </a:r>
            <a:r>
              <a:rPr lang="ru-RU" sz="1400" b="1" i="1" dirty="0" smtClean="0"/>
              <a:t>ведущий специалист, </a:t>
            </a:r>
            <a:r>
              <a:rPr lang="ru-RU" sz="1400" i="1" dirty="0" smtClean="0"/>
              <a:t>И.А. Мартынова – зав. отделом комплектования ГУ  РК «Национальный архив РК», Гуляева Елена Викторовна, заместитель директора ГУ РК </a:t>
            </a:r>
            <a:r>
              <a:rPr lang="ru-RU" sz="1400" i="1" dirty="0"/>
              <a:t>«Национальный архив РК</a:t>
            </a:r>
            <a:r>
              <a:rPr lang="ru-RU" sz="1400" i="1" dirty="0" smtClean="0"/>
              <a:t>», </a:t>
            </a:r>
            <a:r>
              <a:rPr lang="ru-RU" sz="1400" b="1" i="1" dirty="0" smtClean="0"/>
              <a:t>Истомина </a:t>
            </a:r>
            <a:r>
              <a:rPr lang="ru-RU" sz="1400" b="1" i="1" dirty="0"/>
              <a:t>Татьяна Михайловна, </a:t>
            </a:r>
            <a:r>
              <a:rPr lang="ru-RU" sz="1400" b="1" i="1" dirty="0" smtClean="0"/>
              <a:t>специалист </a:t>
            </a:r>
            <a:r>
              <a:rPr lang="ru-RU" sz="1400" b="1" i="1" dirty="0"/>
              <a:t>2 категории</a:t>
            </a:r>
            <a:r>
              <a:rPr lang="ru-RU" sz="1400" b="1" i="1" dirty="0" smtClean="0"/>
              <a:t>, </a:t>
            </a:r>
            <a:r>
              <a:rPr lang="ru-RU" sz="1400" i="1" dirty="0" smtClean="0"/>
              <a:t>около года, до момента  ликвидации, исполняла обязанности заведующего архивохранилищем, </a:t>
            </a:r>
            <a:r>
              <a:rPr lang="ru-RU" sz="1400" b="1" i="1" dirty="0" smtClean="0"/>
              <a:t>Макеева </a:t>
            </a:r>
            <a:r>
              <a:rPr lang="ru-RU" sz="1400" b="1" i="1" dirty="0"/>
              <a:t>Раиса Алексеевна, </a:t>
            </a:r>
            <a:r>
              <a:rPr lang="ru-RU" sz="1400" b="1" i="1" dirty="0" smtClean="0"/>
              <a:t>заведующий архивохранилищем № 3.</a:t>
            </a:r>
            <a:endParaRPr lang="ru-RU" sz="1400" b="1" i="1" dirty="0"/>
          </a:p>
        </p:txBody>
      </p:sp>
    </p:spTree>
    <p:extLst>
      <p:ext uri="{BB962C8B-B14F-4D97-AF65-F5344CB8AC3E}">
        <p14:creationId xmlns:p14="http://schemas.microsoft.com/office/powerpoint/2010/main" val="4045579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19256" cy="1411560"/>
          </a:xfrm>
        </p:spPr>
        <p:txBody>
          <a:bodyPr/>
          <a:lstStyle/>
          <a:p>
            <a:pPr>
              <a:lnSpc>
                <a:spcPct val="100000"/>
              </a:lnSpc>
            </a:pPr>
            <a:r>
              <a:rPr lang="ru-RU" sz="3200" dirty="0">
                <a:effectLst/>
              </a:rPr>
              <a:t>2001 – 2013 гг. – Муниципальный архив администрации МР «Печора»</a:t>
            </a:r>
            <a:endParaRPr lang="ru-RU" sz="3200" dirty="0"/>
          </a:p>
        </p:txBody>
      </p:sp>
      <p:sp>
        <p:nvSpPr>
          <p:cNvPr id="3" name="Объект 2"/>
          <p:cNvSpPr>
            <a:spLocks noGrp="1"/>
          </p:cNvSpPr>
          <p:nvPr>
            <p:ph idx="1"/>
          </p:nvPr>
        </p:nvSpPr>
        <p:spPr>
          <a:xfrm>
            <a:off x="467544" y="1484784"/>
            <a:ext cx="8219256" cy="5112568"/>
          </a:xfrm>
        </p:spPr>
        <p:txBody>
          <a:bodyPr>
            <a:noAutofit/>
          </a:bodyPr>
          <a:lstStyle/>
          <a:p>
            <a:pPr marL="0" indent="0" algn="just">
              <a:buNone/>
            </a:pPr>
            <a:r>
              <a:rPr lang="ru-RU" sz="1800" dirty="0" smtClean="0">
                <a:solidFill>
                  <a:schemeClr val="tx1"/>
                </a:solidFill>
                <a:latin typeface="+mn-lt"/>
              </a:rPr>
              <a:t>      На </a:t>
            </a:r>
            <a:r>
              <a:rPr lang="ru-RU" sz="1800" dirty="0">
                <a:solidFill>
                  <a:schemeClr val="tx1"/>
                </a:solidFill>
                <a:latin typeface="+mn-lt"/>
              </a:rPr>
              <a:t>основании распоряжения администрации МО «Г. Печора и подчиненная ему территория» от 29.12.2001</a:t>
            </a:r>
            <a:r>
              <a:rPr lang="en-US" sz="1800" dirty="0">
                <a:solidFill>
                  <a:schemeClr val="tx1"/>
                </a:solidFill>
                <a:latin typeface="+mn-lt"/>
              </a:rPr>
              <a:t> </a:t>
            </a:r>
            <a:r>
              <a:rPr lang="ru-RU" sz="1800" dirty="0">
                <a:solidFill>
                  <a:schemeClr val="tx1"/>
                </a:solidFill>
                <a:latin typeface="+mn-lt"/>
              </a:rPr>
              <a:t>г. № 273   Межведомственный архив    переименован    в    Муниципальный    архив     администрации    МО «Г. Печора и  подчиненная  ему территория</a:t>
            </a:r>
            <a:r>
              <a:rPr lang="ru-RU" sz="1800" dirty="0" smtClean="0">
                <a:solidFill>
                  <a:schemeClr val="tx1"/>
                </a:solidFill>
                <a:latin typeface="+mn-lt"/>
              </a:rPr>
              <a:t>».</a:t>
            </a:r>
            <a:endParaRPr lang="ru-RU" sz="1800" dirty="0">
              <a:solidFill>
                <a:schemeClr val="tx1"/>
              </a:solidFill>
              <a:latin typeface="+mn-lt"/>
            </a:endParaRPr>
          </a:p>
          <a:p>
            <a:pPr marL="0" indent="0" algn="just">
              <a:buNone/>
            </a:pPr>
            <a:r>
              <a:rPr lang="ru-RU" sz="1800" dirty="0">
                <a:solidFill>
                  <a:schemeClr val="tx1"/>
                </a:solidFill>
                <a:latin typeface="+mn-lt"/>
              </a:rPr>
              <a:t>     До 2009 г. в муниципальном архиве работало 3 специалиста: заведующий архивом и 2 архивариуса. В связи с передачей документов Архивохранилища № 3 ГУ РК «Национальный архив Республики Коми» в количестве 114 фондов и 17863 </a:t>
            </a:r>
            <a:r>
              <a:rPr lang="ru-RU" sz="1800" dirty="0" err="1">
                <a:solidFill>
                  <a:schemeClr val="tx1"/>
                </a:solidFill>
                <a:latin typeface="+mn-lt"/>
              </a:rPr>
              <a:t>ед.хр</a:t>
            </a:r>
            <a:r>
              <a:rPr lang="ru-RU" sz="1800" dirty="0">
                <a:solidFill>
                  <a:schemeClr val="tx1"/>
                </a:solidFill>
                <a:latin typeface="+mn-lt"/>
              </a:rPr>
              <a:t>., Муниципальному архиву были выделены помещения на третьем этаже  в здании бывшей СОШ № 5  и введена в штатное расписание единица старшего архивариуса по работе с данными документами.  </a:t>
            </a:r>
            <a:endParaRPr lang="ru-RU" sz="1800" dirty="0" smtClean="0">
              <a:solidFill>
                <a:schemeClr val="tx1"/>
              </a:solidFill>
              <a:latin typeface="+mn-lt"/>
            </a:endParaRPr>
          </a:p>
          <a:p>
            <a:pPr marL="0" indent="0" algn="just">
              <a:buNone/>
            </a:pPr>
            <a:r>
              <a:rPr lang="ru-RU" sz="1800" dirty="0" smtClean="0">
                <a:solidFill>
                  <a:schemeClr val="tx1"/>
                </a:solidFill>
                <a:latin typeface="+mn-lt"/>
              </a:rPr>
              <a:t>      С 2010 г. началось </a:t>
            </a:r>
            <a:r>
              <a:rPr lang="ru-RU" sz="1800" dirty="0">
                <a:solidFill>
                  <a:schemeClr val="tx1"/>
                </a:solidFill>
                <a:latin typeface="+mn-lt"/>
              </a:rPr>
              <a:t>комплектование </a:t>
            </a:r>
            <a:r>
              <a:rPr lang="ru-RU" sz="1800" dirty="0" smtClean="0">
                <a:solidFill>
                  <a:schemeClr val="tx1"/>
                </a:solidFill>
                <a:latin typeface="+mn-lt"/>
              </a:rPr>
              <a:t>муниципального архива документами не только по </a:t>
            </a:r>
            <a:r>
              <a:rPr lang="ru-RU" sz="1800" dirty="0">
                <a:solidFill>
                  <a:schemeClr val="tx1"/>
                </a:solidFill>
                <a:latin typeface="+mn-lt"/>
              </a:rPr>
              <a:t>личному составу ликвидируемых предприятий, </a:t>
            </a:r>
            <a:r>
              <a:rPr lang="ru-RU" sz="1800" dirty="0" smtClean="0">
                <a:solidFill>
                  <a:schemeClr val="tx1"/>
                </a:solidFill>
                <a:latin typeface="+mn-lt"/>
              </a:rPr>
              <a:t>организаций и </a:t>
            </a:r>
            <a:r>
              <a:rPr lang="ru-RU" sz="1800" dirty="0">
                <a:solidFill>
                  <a:schemeClr val="tx1"/>
                </a:solidFill>
                <a:latin typeface="+mn-lt"/>
              </a:rPr>
              <a:t>иных </a:t>
            </a:r>
            <a:r>
              <a:rPr lang="ru-RU" sz="1800" dirty="0" smtClean="0">
                <a:solidFill>
                  <a:schemeClr val="tx1"/>
                </a:solidFill>
                <a:latin typeface="+mn-lt"/>
              </a:rPr>
              <a:t>организационных структур, </a:t>
            </a:r>
            <a:r>
              <a:rPr lang="ru-RU" sz="1800" dirty="0">
                <a:solidFill>
                  <a:schemeClr val="tx1"/>
                </a:solidFill>
                <a:latin typeface="+mn-lt"/>
              </a:rPr>
              <a:t>независимо от форм </a:t>
            </a:r>
            <a:r>
              <a:rPr lang="ru-RU" sz="1800" dirty="0" smtClean="0">
                <a:solidFill>
                  <a:schemeClr val="tx1"/>
                </a:solidFill>
                <a:latin typeface="+mn-lt"/>
              </a:rPr>
              <a:t>собственности, в случае </a:t>
            </a:r>
            <a:r>
              <a:rPr lang="ru-RU" sz="1800" dirty="0">
                <a:solidFill>
                  <a:schemeClr val="tx1"/>
                </a:solidFill>
                <a:latin typeface="+mn-lt"/>
              </a:rPr>
              <a:t>отсутствия у них </a:t>
            </a:r>
            <a:r>
              <a:rPr lang="ru-RU" sz="1800" dirty="0" smtClean="0">
                <a:solidFill>
                  <a:schemeClr val="tx1"/>
                </a:solidFill>
                <a:latin typeface="+mn-lt"/>
              </a:rPr>
              <a:t>правопреемника, но и документами постоянного хранения организаций-источников комплектования</a:t>
            </a:r>
            <a:endParaRPr lang="ru-RU" sz="1800" dirty="0">
              <a:solidFill>
                <a:schemeClr val="tx1"/>
              </a:solidFill>
              <a:latin typeface="+mn-lt"/>
            </a:endParaRPr>
          </a:p>
          <a:p>
            <a:endParaRPr lang="ru-RU" sz="1800" dirty="0">
              <a:solidFill>
                <a:schemeClr val="tx1"/>
              </a:solidFill>
              <a:latin typeface="+mn-lt"/>
            </a:endParaRPr>
          </a:p>
        </p:txBody>
      </p:sp>
    </p:spTree>
    <p:extLst>
      <p:ext uri="{BB962C8B-B14F-4D97-AF65-F5344CB8AC3E}">
        <p14:creationId xmlns:p14="http://schemas.microsoft.com/office/powerpoint/2010/main" val="426853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515813"/>
            <a:ext cx="8075240" cy="864096"/>
          </a:xfrm>
        </p:spPr>
        <p:txBody>
          <a:bodyPr/>
          <a:lstStyle/>
          <a:p>
            <a:pPr>
              <a:lnSpc>
                <a:spcPct val="100000"/>
              </a:lnSpc>
            </a:pPr>
            <a:r>
              <a:rPr lang="ru-RU" sz="3200" dirty="0" smtClean="0"/>
              <a:t>Количество  </a:t>
            </a:r>
            <a:r>
              <a:rPr lang="ru-RU" sz="3200" dirty="0"/>
              <a:t>архивных фондов </a:t>
            </a:r>
            <a:r>
              <a:rPr lang="ru-RU" sz="3200" dirty="0" smtClean="0"/>
              <a:t/>
            </a:r>
            <a:br>
              <a:rPr lang="ru-RU" sz="3200" dirty="0" smtClean="0"/>
            </a:br>
            <a:r>
              <a:rPr lang="ru-RU" sz="3200" dirty="0" smtClean="0"/>
              <a:t>за 2002 - 2012 </a:t>
            </a:r>
            <a:r>
              <a:rPr lang="ru-RU" sz="3200" dirty="0"/>
              <a:t>гг.</a:t>
            </a:r>
          </a:p>
        </p:txBody>
      </p:sp>
      <p:graphicFrame>
        <p:nvGraphicFramePr>
          <p:cNvPr id="11" name="Объект 10"/>
          <p:cNvGraphicFramePr>
            <a:graphicFrameLocks noGrp="1"/>
          </p:cNvGraphicFramePr>
          <p:nvPr>
            <p:ph idx="1"/>
            <p:extLst>
              <p:ext uri="{D42A27DB-BD31-4B8C-83A1-F6EECF244321}">
                <p14:modId xmlns:p14="http://schemas.microsoft.com/office/powerpoint/2010/main" val="652847173"/>
              </p:ext>
            </p:extLst>
          </p:nvPr>
        </p:nvGraphicFramePr>
        <p:xfrm>
          <a:off x="467544" y="1412776"/>
          <a:ext cx="8219256" cy="48574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7472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1224136"/>
          </a:xfrm>
        </p:spPr>
        <p:txBody>
          <a:bodyPr/>
          <a:lstStyle/>
          <a:p>
            <a:pPr>
              <a:lnSpc>
                <a:spcPct val="100000"/>
              </a:lnSpc>
            </a:pPr>
            <a:r>
              <a:rPr lang="ru-RU" sz="3200" dirty="0" smtClean="0">
                <a:effectLst/>
              </a:rPr>
              <a:t>Количество </a:t>
            </a:r>
            <a:r>
              <a:rPr lang="ru-RU" sz="3200" dirty="0">
                <a:effectLst/>
              </a:rPr>
              <a:t>единиц хранения архивных документов за </a:t>
            </a:r>
            <a:r>
              <a:rPr lang="ru-RU" sz="3200" dirty="0" smtClean="0">
                <a:effectLst/>
              </a:rPr>
              <a:t>2002-2012 гг</a:t>
            </a:r>
            <a:r>
              <a:rPr lang="ru-RU" sz="3200" dirty="0">
                <a:effectLst/>
              </a:rPr>
              <a:t>.</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677396105"/>
              </p:ext>
            </p:extLst>
          </p:nvPr>
        </p:nvGraphicFramePr>
        <p:xfrm>
          <a:off x="426368" y="1700808"/>
          <a:ext cx="8291264" cy="4493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5291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197445962"/>
              </p:ext>
            </p:extLst>
          </p:nvPr>
        </p:nvGraphicFramePr>
        <p:xfrm>
          <a:off x="1194133" y="1532985"/>
          <a:ext cx="6848205" cy="1308918"/>
        </p:xfrm>
        <a:graphic>
          <a:graphicData uri="http://schemas.openxmlformats.org/drawingml/2006/table">
            <a:tbl>
              <a:tblPr firstRow="1" bandRow="1">
                <a:tableStyleId>{5940675A-B579-460E-94D1-54222C63F5DA}</a:tableStyleId>
              </a:tblPr>
              <a:tblGrid>
                <a:gridCol w="1821331"/>
                <a:gridCol w="1238505"/>
                <a:gridCol w="1311359"/>
                <a:gridCol w="1238505"/>
                <a:gridCol w="1238505"/>
              </a:tblGrid>
              <a:tr h="588838">
                <a:tc>
                  <a:txBody>
                    <a:bodyPr/>
                    <a:lstStyle/>
                    <a:p>
                      <a:pPr algn="l"/>
                      <a:r>
                        <a:rPr lang="ru-RU" sz="1600" dirty="0" smtClean="0"/>
                        <a:t>годы</a:t>
                      </a:r>
                      <a:endParaRPr lang="ru-RU" sz="1600" dirty="0"/>
                    </a:p>
                  </a:txBody>
                  <a:tcPr/>
                </a:tc>
                <a:tc>
                  <a:txBody>
                    <a:bodyPr/>
                    <a:lstStyle/>
                    <a:p>
                      <a:pPr algn="ctr"/>
                      <a:r>
                        <a:rPr lang="ru-RU" sz="1600" b="1" dirty="0" smtClean="0"/>
                        <a:t>2002</a:t>
                      </a:r>
                      <a:endParaRPr lang="ru-RU" sz="1600" b="1" dirty="0"/>
                    </a:p>
                  </a:txBody>
                  <a:tcPr/>
                </a:tc>
                <a:tc>
                  <a:txBody>
                    <a:bodyPr/>
                    <a:lstStyle/>
                    <a:p>
                      <a:pPr algn="ctr"/>
                      <a:r>
                        <a:rPr lang="ru-RU" sz="1600" b="1" dirty="0" smtClean="0"/>
                        <a:t>2004</a:t>
                      </a:r>
                      <a:endParaRPr lang="ru-RU" sz="1600" b="1" dirty="0"/>
                    </a:p>
                  </a:txBody>
                  <a:tcPr/>
                </a:tc>
                <a:tc>
                  <a:txBody>
                    <a:bodyPr/>
                    <a:lstStyle/>
                    <a:p>
                      <a:pPr algn="ctr"/>
                      <a:r>
                        <a:rPr lang="ru-RU" sz="1600" b="1" dirty="0" smtClean="0"/>
                        <a:t>2007</a:t>
                      </a:r>
                      <a:endParaRPr lang="ru-RU" sz="1600" b="1" dirty="0"/>
                    </a:p>
                  </a:txBody>
                  <a:tcPr/>
                </a:tc>
                <a:tc>
                  <a:txBody>
                    <a:bodyPr/>
                    <a:lstStyle/>
                    <a:p>
                      <a:pPr algn="ctr"/>
                      <a:r>
                        <a:rPr lang="ru-RU" sz="1600" b="1" dirty="0" smtClean="0"/>
                        <a:t>2010</a:t>
                      </a:r>
                      <a:endParaRPr lang="ru-RU" sz="1600" b="1" dirty="0"/>
                    </a:p>
                  </a:txBody>
                  <a:tcPr/>
                </a:tc>
              </a:tr>
              <a:tr h="720080">
                <a:tc>
                  <a:txBody>
                    <a:bodyPr/>
                    <a:lstStyle/>
                    <a:p>
                      <a:r>
                        <a:rPr lang="ru-RU" sz="1600" dirty="0" smtClean="0"/>
                        <a:t>Количество запросов</a:t>
                      </a:r>
                      <a:endParaRPr lang="ru-RU" sz="1600" dirty="0"/>
                    </a:p>
                  </a:txBody>
                  <a:tcPr/>
                </a:tc>
                <a:tc>
                  <a:txBody>
                    <a:bodyPr/>
                    <a:lstStyle/>
                    <a:p>
                      <a:pPr algn="ctr"/>
                      <a:r>
                        <a:rPr lang="ru-RU" sz="1600" dirty="0" smtClean="0"/>
                        <a:t>1547</a:t>
                      </a:r>
                      <a:endParaRPr lang="ru-RU" sz="1600" dirty="0"/>
                    </a:p>
                  </a:txBody>
                  <a:tcPr/>
                </a:tc>
                <a:tc>
                  <a:txBody>
                    <a:bodyPr/>
                    <a:lstStyle/>
                    <a:p>
                      <a:pPr algn="ctr"/>
                      <a:r>
                        <a:rPr lang="ru-RU" sz="1600" dirty="0" smtClean="0"/>
                        <a:t>2596</a:t>
                      </a:r>
                      <a:endParaRPr lang="ru-RU" sz="1600" dirty="0"/>
                    </a:p>
                  </a:txBody>
                  <a:tcPr/>
                </a:tc>
                <a:tc>
                  <a:txBody>
                    <a:bodyPr/>
                    <a:lstStyle/>
                    <a:p>
                      <a:pPr algn="ctr"/>
                      <a:r>
                        <a:rPr lang="ru-RU" sz="1600" dirty="0" smtClean="0"/>
                        <a:t>1905</a:t>
                      </a:r>
                      <a:endParaRPr lang="ru-RU" sz="1600" dirty="0"/>
                    </a:p>
                  </a:txBody>
                  <a:tcPr/>
                </a:tc>
                <a:tc>
                  <a:txBody>
                    <a:bodyPr/>
                    <a:lstStyle/>
                    <a:p>
                      <a:pPr algn="ctr"/>
                      <a:r>
                        <a:rPr lang="ru-RU" sz="1600" dirty="0" smtClean="0"/>
                        <a:t>2810</a:t>
                      </a:r>
                      <a:endParaRPr lang="ru-RU" sz="1600" dirty="0"/>
                    </a:p>
                  </a:txBody>
                  <a:tcPr/>
                </a:tc>
              </a:tr>
            </a:tbl>
          </a:graphicData>
        </a:graphic>
      </p:graphicFrame>
      <p:sp>
        <p:nvSpPr>
          <p:cNvPr id="5" name="Прямоугольник 4"/>
          <p:cNvSpPr/>
          <p:nvPr/>
        </p:nvSpPr>
        <p:spPr>
          <a:xfrm>
            <a:off x="441772" y="332656"/>
            <a:ext cx="8352928" cy="1200329"/>
          </a:xfrm>
          <a:prstGeom prst="rect">
            <a:avLst/>
          </a:prstGeom>
        </p:spPr>
        <p:txBody>
          <a:bodyPr wrap="square">
            <a:spAutoFit/>
          </a:bodyPr>
          <a:lstStyle/>
          <a:p>
            <a:pPr algn="just"/>
            <a:r>
              <a:rPr lang="ru-RU" dirty="0" smtClean="0"/>
              <a:t>       Количество </a:t>
            </a:r>
            <a:r>
              <a:rPr lang="ru-RU" dirty="0"/>
              <a:t>запросов и обращений </a:t>
            </a:r>
            <a:r>
              <a:rPr lang="ru-RU" dirty="0" smtClean="0"/>
              <a:t>граждан и юридических лиц постоянно увеличивалось </a:t>
            </a:r>
            <a:r>
              <a:rPr lang="ru-RU" dirty="0"/>
              <a:t>и в 01.04.2010 г. в штатное расписание архивного отдела </a:t>
            </a:r>
            <a:r>
              <a:rPr lang="ru-RU" dirty="0" smtClean="0"/>
              <a:t>с ввели </a:t>
            </a:r>
            <a:r>
              <a:rPr lang="ru-RU" dirty="0"/>
              <a:t>еще 2 ставки архивариуса.</a:t>
            </a:r>
          </a:p>
          <a:p>
            <a:pPr algn="just"/>
            <a:endParaRPr lang="ru-RU" dirty="0"/>
          </a:p>
        </p:txBody>
      </p:sp>
      <p:pic>
        <p:nvPicPr>
          <p:cNvPr id="6" name="Picture 5" descr="DSCN2615"/>
          <p:cNvPicPr>
            <a:picLocks noChangeAspect="1" noChangeArrowheads="1"/>
          </p:cNvPicPr>
          <p:nvPr/>
        </p:nvPicPr>
        <p:blipFill>
          <a:blip r:embed="rId2" cstate="print">
            <a:extLst>
              <a:ext uri="{28A0092B-C50C-407E-A947-70E740481C1C}">
                <a14:useLocalDpi xmlns:a14="http://schemas.microsoft.com/office/drawing/2010/main" val="0"/>
              </a:ext>
            </a:extLst>
          </a:blip>
          <a:srcRect l="11134" t="4953" r="13715" b="19740"/>
          <a:stretch>
            <a:fillRect/>
          </a:stretch>
        </p:blipFill>
        <p:spPr bwMode="auto">
          <a:xfrm>
            <a:off x="563971" y="3068959"/>
            <a:ext cx="4054265" cy="307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865340" y="3933056"/>
            <a:ext cx="3929360" cy="1661993"/>
          </a:xfrm>
          <a:prstGeom prst="rect">
            <a:avLst/>
          </a:prstGeom>
          <a:noFill/>
        </p:spPr>
        <p:txBody>
          <a:bodyPr wrap="square" rtlCol="0">
            <a:spAutoFit/>
          </a:bodyPr>
          <a:lstStyle/>
          <a:p>
            <a:pPr algn="ctr"/>
            <a:r>
              <a:rPr lang="ru-RU" sz="1400" dirty="0"/>
              <a:t>Коллектив в 2013 г. (слева-направо):</a:t>
            </a:r>
          </a:p>
          <a:p>
            <a:pPr algn="ctr"/>
            <a:r>
              <a:rPr lang="ru-RU" sz="1400" dirty="0"/>
              <a:t>1 ряд – </a:t>
            </a:r>
            <a:r>
              <a:rPr lang="ru-RU" sz="1400" dirty="0" err="1"/>
              <a:t>Тренинская</a:t>
            </a:r>
            <a:r>
              <a:rPr lang="ru-RU" sz="1400" dirty="0"/>
              <a:t> С.А</a:t>
            </a:r>
            <a:r>
              <a:rPr lang="ru-RU" sz="1400" dirty="0" smtClean="0"/>
              <a:t>., заведующий, </a:t>
            </a:r>
            <a:r>
              <a:rPr lang="ru-RU" sz="1400" dirty="0"/>
              <a:t>Шаталова Л.О</a:t>
            </a:r>
            <a:r>
              <a:rPr lang="ru-RU" sz="1400" dirty="0" smtClean="0"/>
              <a:t>., эксперт;</a:t>
            </a:r>
            <a:endParaRPr lang="ru-RU" sz="1400" dirty="0"/>
          </a:p>
          <a:p>
            <a:pPr algn="ctr"/>
            <a:r>
              <a:rPr lang="ru-RU" sz="1400" dirty="0"/>
              <a:t>2 ряд </a:t>
            </a:r>
            <a:r>
              <a:rPr lang="ru-RU" sz="1400" dirty="0" smtClean="0"/>
              <a:t>–</a:t>
            </a:r>
            <a:r>
              <a:rPr lang="ru-RU" sz="1400" dirty="0" err="1" smtClean="0"/>
              <a:t>Летовальцева</a:t>
            </a:r>
            <a:r>
              <a:rPr lang="ru-RU" sz="1400" dirty="0" smtClean="0"/>
              <a:t> </a:t>
            </a:r>
            <a:r>
              <a:rPr lang="ru-RU" sz="1400" dirty="0"/>
              <a:t>Л.Ф</a:t>
            </a:r>
            <a:r>
              <a:rPr lang="ru-RU" sz="1400" dirty="0" smtClean="0"/>
              <a:t>., архивариус; </a:t>
            </a:r>
            <a:r>
              <a:rPr lang="ru-RU" sz="1400" dirty="0" err="1"/>
              <a:t>Шулаева</a:t>
            </a:r>
            <a:r>
              <a:rPr lang="ru-RU" sz="1400" dirty="0"/>
              <a:t> И.А</a:t>
            </a:r>
            <a:r>
              <a:rPr lang="ru-RU" sz="1400" dirty="0" smtClean="0"/>
              <a:t>., ведущий эксперт; </a:t>
            </a:r>
            <a:r>
              <a:rPr lang="ru-RU" sz="1400" dirty="0" err="1" smtClean="0"/>
              <a:t>Гамерклап</a:t>
            </a:r>
            <a:r>
              <a:rPr lang="ru-RU" sz="1400" dirty="0" smtClean="0"/>
              <a:t> </a:t>
            </a:r>
            <a:r>
              <a:rPr lang="ru-RU" sz="1400" dirty="0"/>
              <a:t>И.И</a:t>
            </a:r>
            <a:r>
              <a:rPr lang="ru-RU" sz="1400" dirty="0" smtClean="0"/>
              <a:t>., архивариус; </a:t>
            </a:r>
            <a:r>
              <a:rPr lang="ru-RU" sz="1400" dirty="0"/>
              <a:t>Рочева А.В</a:t>
            </a:r>
            <a:r>
              <a:rPr lang="ru-RU" sz="1400" dirty="0" smtClean="0"/>
              <a:t>. , архивариус</a:t>
            </a:r>
            <a:endParaRPr lang="ru-RU" sz="1400" dirty="0"/>
          </a:p>
          <a:p>
            <a:endParaRPr lang="ru-RU" dirty="0"/>
          </a:p>
        </p:txBody>
      </p:sp>
    </p:spTree>
    <p:extLst>
      <p:ext uri="{BB962C8B-B14F-4D97-AF65-F5344CB8AC3E}">
        <p14:creationId xmlns:p14="http://schemas.microsoft.com/office/powerpoint/2010/main" val="871418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9036" y="10769"/>
            <a:ext cx="8219256" cy="1195536"/>
          </a:xfrm>
        </p:spPr>
        <p:txBody>
          <a:bodyPr/>
          <a:lstStyle/>
          <a:p>
            <a:pPr>
              <a:lnSpc>
                <a:spcPct val="100000"/>
              </a:lnSpc>
            </a:pPr>
            <a:r>
              <a:rPr lang="ru-RU" sz="3600" dirty="0">
                <a:effectLst/>
              </a:rPr>
              <a:t>2013 – </a:t>
            </a:r>
            <a:r>
              <a:rPr lang="ru-RU" sz="3600" dirty="0" smtClean="0">
                <a:effectLst/>
              </a:rPr>
              <a:t>2018 </a:t>
            </a:r>
            <a:r>
              <a:rPr lang="ru-RU" sz="3600" dirty="0">
                <a:effectLst/>
              </a:rPr>
              <a:t>гг. - Архивный отдел </a:t>
            </a:r>
            <a:br>
              <a:rPr lang="ru-RU" sz="3600" dirty="0">
                <a:effectLst/>
              </a:rPr>
            </a:br>
            <a:r>
              <a:rPr lang="ru-RU" sz="3600" dirty="0">
                <a:effectLst/>
              </a:rPr>
              <a:t>администрации МР «Печора»</a:t>
            </a:r>
            <a:endParaRPr lang="ru-RU" sz="3600" dirty="0"/>
          </a:p>
        </p:txBody>
      </p:sp>
      <p:sp>
        <p:nvSpPr>
          <p:cNvPr id="5" name="Прямоугольник 4"/>
          <p:cNvSpPr/>
          <p:nvPr/>
        </p:nvSpPr>
        <p:spPr>
          <a:xfrm>
            <a:off x="323528" y="1196752"/>
            <a:ext cx="8604448" cy="2585323"/>
          </a:xfrm>
          <a:prstGeom prst="rect">
            <a:avLst/>
          </a:prstGeom>
        </p:spPr>
        <p:txBody>
          <a:bodyPr wrap="square">
            <a:spAutoFit/>
          </a:bodyPr>
          <a:lstStyle/>
          <a:p>
            <a:pPr algn="just"/>
            <a:r>
              <a:rPr lang="ru-RU" dirty="0" smtClean="0"/>
              <a:t>       В </a:t>
            </a:r>
            <a:r>
              <a:rPr lang="ru-RU" dirty="0"/>
              <a:t>соответствии с решением Совета муниципального района «Печора» от 26.03.2013 г. № 5-15/231 «Об утверждении структуры администрации муниципального района «Печора», для решения задач по реализации полномочий в области архивного дела на территории муниципального района «Печора», был образован архивный </a:t>
            </a:r>
            <a:r>
              <a:rPr lang="ru-RU" dirty="0" smtClean="0"/>
              <a:t>отдел, как структурное подразделение </a:t>
            </a:r>
            <a:r>
              <a:rPr lang="ru-RU" dirty="0"/>
              <a:t>администрации муниципального района «Печора» (без права юридического лица</a:t>
            </a:r>
            <a:r>
              <a:rPr lang="ru-RU" dirty="0" smtClean="0"/>
              <a:t>). </a:t>
            </a:r>
          </a:p>
          <a:p>
            <a:pPr algn="just"/>
            <a:r>
              <a:rPr lang="ru-RU" dirty="0"/>
              <a:t> </a:t>
            </a:r>
            <a:r>
              <a:rPr lang="ru-RU" dirty="0" smtClean="0"/>
              <a:t>       Основные задачи архивного отдела</a:t>
            </a:r>
            <a:r>
              <a:rPr lang="ru-RU" dirty="0"/>
              <a:t>: обеспечение </a:t>
            </a:r>
            <a:r>
              <a:rPr lang="ru-RU" dirty="0" smtClean="0"/>
              <a:t>сохранности, </a:t>
            </a:r>
            <a:r>
              <a:rPr lang="ru-RU" dirty="0"/>
              <a:t>комплектование</a:t>
            </a:r>
            <a:r>
              <a:rPr lang="ru-RU" dirty="0" smtClean="0"/>
              <a:t>, учет, и использование архивных документов.</a:t>
            </a:r>
            <a:endParaRPr lang="ru-RU" dirty="0"/>
          </a:p>
        </p:txBody>
      </p:sp>
      <p:pic>
        <p:nvPicPr>
          <p:cNvPr id="1026" name="Объект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891631"/>
            <a:ext cx="370522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4932040" y="4369577"/>
            <a:ext cx="3635896" cy="1815882"/>
          </a:xfrm>
          <a:prstGeom prst="rect">
            <a:avLst/>
          </a:prstGeom>
        </p:spPr>
        <p:txBody>
          <a:bodyPr wrap="square">
            <a:spAutoFit/>
          </a:bodyPr>
          <a:lstStyle/>
          <a:p>
            <a:pPr algn="ctr"/>
            <a:r>
              <a:rPr lang="ru-RU" sz="1400" dirty="0"/>
              <a:t>Коллектив в </a:t>
            </a:r>
            <a:r>
              <a:rPr lang="ru-RU" sz="1400" dirty="0" smtClean="0"/>
              <a:t>2016 - 2018 гг.</a:t>
            </a:r>
          </a:p>
          <a:p>
            <a:pPr algn="ctr"/>
            <a:r>
              <a:rPr lang="ru-RU" sz="1400" dirty="0" smtClean="0"/>
              <a:t> </a:t>
            </a:r>
            <a:r>
              <a:rPr lang="ru-RU" sz="1400" dirty="0"/>
              <a:t>(слева-направо):</a:t>
            </a:r>
          </a:p>
          <a:p>
            <a:pPr algn="ctr"/>
            <a:r>
              <a:rPr lang="ru-RU" sz="1400" dirty="0" smtClean="0"/>
              <a:t>Грищенко Н.Ф., архивариус; </a:t>
            </a:r>
            <a:r>
              <a:rPr lang="ru-RU" sz="1400" dirty="0"/>
              <a:t>Рочева А.В. , </a:t>
            </a:r>
            <a:r>
              <a:rPr lang="ru-RU" sz="1400" dirty="0" smtClean="0"/>
              <a:t>архивариус; </a:t>
            </a:r>
            <a:r>
              <a:rPr lang="ru-RU" sz="1400" dirty="0" err="1"/>
              <a:t>Летовальцева</a:t>
            </a:r>
            <a:r>
              <a:rPr lang="ru-RU" sz="1400" dirty="0"/>
              <a:t> Л.Ф., архивариус</a:t>
            </a:r>
            <a:r>
              <a:rPr lang="ru-RU" sz="1400" dirty="0" smtClean="0"/>
              <a:t>; Стулова </a:t>
            </a:r>
            <a:r>
              <a:rPr lang="ru-RU" sz="1400" dirty="0" err="1" smtClean="0"/>
              <a:t>Х.Г.,</a:t>
            </a:r>
            <a:r>
              <a:rPr lang="ru-RU" sz="1400" dirty="0" err="1"/>
              <a:t>эксперт</a:t>
            </a:r>
            <a:r>
              <a:rPr lang="ru-RU" sz="1400" dirty="0"/>
              <a:t>;</a:t>
            </a:r>
          </a:p>
          <a:p>
            <a:pPr algn="ctr"/>
            <a:r>
              <a:rPr lang="ru-RU" sz="1400" dirty="0" err="1" smtClean="0"/>
              <a:t>Шулаева</a:t>
            </a:r>
            <a:r>
              <a:rPr lang="ru-RU" sz="1400" dirty="0" smtClean="0"/>
              <a:t> </a:t>
            </a:r>
            <a:r>
              <a:rPr lang="ru-RU" sz="1400" dirty="0"/>
              <a:t>И.А., ведущий </a:t>
            </a:r>
            <a:r>
              <a:rPr lang="ru-RU" sz="1400" dirty="0" smtClean="0"/>
              <a:t>эксперт;</a:t>
            </a:r>
          </a:p>
          <a:p>
            <a:pPr algn="ctr"/>
            <a:r>
              <a:rPr lang="ru-RU" sz="1400" dirty="0" err="1"/>
              <a:t>Тренинская</a:t>
            </a:r>
            <a:r>
              <a:rPr lang="ru-RU" sz="1400" dirty="0"/>
              <a:t> С.А., </a:t>
            </a:r>
            <a:r>
              <a:rPr lang="ru-RU" sz="1400" dirty="0" smtClean="0"/>
              <a:t>заведующий</a:t>
            </a:r>
            <a:r>
              <a:rPr lang="ru-RU" sz="1400" dirty="0"/>
              <a:t>.</a:t>
            </a:r>
          </a:p>
          <a:p>
            <a:pPr algn="ctr"/>
            <a:endParaRPr lang="ru-RU" sz="1400" dirty="0"/>
          </a:p>
        </p:txBody>
      </p:sp>
    </p:spTree>
    <p:extLst>
      <p:ext uri="{BB962C8B-B14F-4D97-AF65-F5344CB8AC3E}">
        <p14:creationId xmlns:p14="http://schemas.microsoft.com/office/powerpoint/2010/main" val="1586265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6"/>
            <a:ext cx="8352928" cy="6186309"/>
          </a:xfrm>
          <a:prstGeom prst="rect">
            <a:avLst/>
          </a:prstGeom>
        </p:spPr>
        <p:txBody>
          <a:bodyPr wrap="square">
            <a:spAutoFit/>
          </a:bodyPr>
          <a:lstStyle/>
          <a:p>
            <a:pPr algn="just"/>
            <a:r>
              <a:rPr lang="ru-RU" dirty="0" smtClean="0"/>
              <a:t>    Деятельность </a:t>
            </a:r>
            <a:r>
              <a:rPr lang="ru-RU" dirty="0"/>
              <a:t>архивной службы в Коми автономной области (Коми АССР, Республика Коми) связана с образованием 23 октября 1922 г.  Коми областного архива (ГУ РК «Национальный архив Республики Коми</a:t>
            </a:r>
            <a:r>
              <a:rPr lang="ru-RU" dirty="0" smtClean="0"/>
              <a:t>»).</a:t>
            </a:r>
          </a:p>
          <a:p>
            <a:pPr algn="just"/>
            <a:endParaRPr lang="ru-RU" dirty="0"/>
          </a:p>
          <a:p>
            <a:pPr algn="just"/>
            <a:r>
              <a:rPr lang="ru-RU" dirty="0"/>
              <a:t>    После проведения районирования в 1929 году на основании положения ВЦИК и СНК РСФСР «Об архивном управлении в   РСФСР</a:t>
            </a:r>
            <a:r>
              <a:rPr lang="ru-RU" dirty="0" smtClean="0"/>
              <a:t>»,   </a:t>
            </a:r>
            <a:r>
              <a:rPr lang="ru-RU" dirty="0"/>
              <a:t>Президиум   Коми  Облисполкома 04 февраля 1930 года принял постановление «Об организации районных архивов в Автономной области Коми» и утвердил положение о них. </a:t>
            </a:r>
            <a:endParaRPr lang="ru-RU" dirty="0" smtClean="0"/>
          </a:p>
          <a:p>
            <a:pPr algn="just"/>
            <a:endParaRPr lang="ru-RU" dirty="0"/>
          </a:p>
          <a:p>
            <a:pPr algn="just"/>
            <a:r>
              <a:rPr lang="ru-RU" dirty="0"/>
              <a:t>     10 октября 1930 года Президиум ВЦИК принял Постановление «Об организации и упорядочении архивного дела при райисполкомах».</a:t>
            </a:r>
          </a:p>
          <a:p>
            <a:pPr algn="just"/>
            <a:r>
              <a:rPr lang="ru-RU" dirty="0" smtClean="0"/>
              <a:t>     В Коми автономной области первые районные архивы появились  в 1936 г.  и для решения задач по обеспечению сохранности архивных документов учреждений, предприятий, организаций районов области назначались ответственные из числа работников райисполкомов. </a:t>
            </a:r>
          </a:p>
          <a:p>
            <a:pPr algn="just"/>
            <a:endParaRPr lang="ru-RU" dirty="0" smtClean="0"/>
          </a:p>
          <a:p>
            <a:pPr algn="just"/>
            <a:r>
              <a:rPr lang="ru-RU" dirty="0" smtClean="0"/>
              <a:t>      Указом </a:t>
            </a:r>
            <a:r>
              <a:rPr lang="ru-RU" dirty="0"/>
              <a:t>Президиума Верховного Совета РСФСР от 11 марта 1941 г. был образован </a:t>
            </a:r>
            <a:r>
              <a:rPr lang="ru-RU" dirty="0" err="1"/>
              <a:t>Кожвинский</a:t>
            </a:r>
            <a:r>
              <a:rPr lang="ru-RU" dirty="0"/>
              <a:t> район в составе Печорского округа Коми АССР, с центром в с. </a:t>
            </a:r>
            <a:r>
              <a:rPr lang="ru-RU" dirty="0" err="1"/>
              <a:t>Кожва</a:t>
            </a:r>
            <a:r>
              <a:rPr lang="ru-RU" dirty="0"/>
              <a:t> и становление архивного дела в </a:t>
            </a:r>
            <a:r>
              <a:rPr lang="ru-RU" dirty="0" err="1"/>
              <a:t>Кожвинском</a:t>
            </a:r>
            <a:r>
              <a:rPr lang="ru-RU" dirty="0"/>
              <a:t> (далее – Печорском) районе связана с образованием исполкома </a:t>
            </a:r>
            <a:r>
              <a:rPr lang="ru-RU" dirty="0" err="1"/>
              <a:t>Кожвинского</a:t>
            </a:r>
            <a:r>
              <a:rPr lang="ru-RU" dirty="0"/>
              <a:t> районного Совета депутатов трудящихся. </a:t>
            </a:r>
          </a:p>
        </p:txBody>
      </p:sp>
    </p:spTree>
    <p:extLst>
      <p:ext uri="{BB962C8B-B14F-4D97-AF65-F5344CB8AC3E}">
        <p14:creationId xmlns:p14="http://schemas.microsoft.com/office/powerpoint/2010/main" val="2378895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515813"/>
            <a:ext cx="8075240" cy="864096"/>
          </a:xfrm>
        </p:spPr>
        <p:txBody>
          <a:bodyPr/>
          <a:lstStyle/>
          <a:p>
            <a:pPr>
              <a:lnSpc>
                <a:spcPct val="100000"/>
              </a:lnSpc>
            </a:pPr>
            <a:r>
              <a:rPr lang="ru-RU" sz="3200" dirty="0" smtClean="0"/>
              <a:t>Количество  </a:t>
            </a:r>
            <a:r>
              <a:rPr lang="ru-RU" sz="3200" dirty="0"/>
              <a:t>архивных фондов </a:t>
            </a:r>
            <a:r>
              <a:rPr lang="ru-RU" sz="3200" dirty="0" smtClean="0"/>
              <a:t/>
            </a:r>
            <a:br>
              <a:rPr lang="ru-RU" sz="3200" dirty="0" smtClean="0"/>
            </a:br>
            <a:r>
              <a:rPr lang="ru-RU" sz="3200" dirty="0" smtClean="0"/>
              <a:t>за 2013 - 2022 </a:t>
            </a:r>
            <a:r>
              <a:rPr lang="ru-RU" sz="3200" dirty="0"/>
              <a:t>гг.</a:t>
            </a:r>
          </a:p>
        </p:txBody>
      </p:sp>
      <p:graphicFrame>
        <p:nvGraphicFramePr>
          <p:cNvPr id="11" name="Объект 10"/>
          <p:cNvGraphicFramePr>
            <a:graphicFrameLocks noGrp="1"/>
          </p:cNvGraphicFramePr>
          <p:nvPr>
            <p:ph idx="1"/>
            <p:extLst>
              <p:ext uri="{D42A27DB-BD31-4B8C-83A1-F6EECF244321}">
                <p14:modId xmlns:p14="http://schemas.microsoft.com/office/powerpoint/2010/main" val="585418565"/>
              </p:ext>
            </p:extLst>
          </p:nvPr>
        </p:nvGraphicFramePr>
        <p:xfrm>
          <a:off x="467544" y="1412776"/>
          <a:ext cx="8219256" cy="48574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0001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1224136"/>
          </a:xfrm>
        </p:spPr>
        <p:txBody>
          <a:bodyPr/>
          <a:lstStyle/>
          <a:p>
            <a:pPr>
              <a:lnSpc>
                <a:spcPct val="100000"/>
              </a:lnSpc>
            </a:pPr>
            <a:r>
              <a:rPr lang="ru-RU" sz="3200" dirty="0" smtClean="0">
                <a:effectLst/>
              </a:rPr>
              <a:t>Количество </a:t>
            </a:r>
            <a:r>
              <a:rPr lang="ru-RU" sz="3200" dirty="0">
                <a:effectLst/>
              </a:rPr>
              <a:t>единиц хранения архивных документов за </a:t>
            </a:r>
            <a:r>
              <a:rPr lang="ru-RU" sz="3200" dirty="0" smtClean="0">
                <a:effectLst/>
              </a:rPr>
              <a:t>2013-2022 гг</a:t>
            </a:r>
            <a:r>
              <a:rPr lang="ru-RU" sz="3200" dirty="0">
                <a:effectLst/>
              </a:rPr>
              <a:t>.</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264904736"/>
              </p:ext>
            </p:extLst>
          </p:nvPr>
        </p:nvGraphicFramePr>
        <p:xfrm>
          <a:off x="426368" y="1700808"/>
          <a:ext cx="8291264" cy="4493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1870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3350" y="606201"/>
            <a:ext cx="8208912" cy="2308324"/>
          </a:xfrm>
          <a:prstGeom prst="rect">
            <a:avLst/>
          </a:prstGeom>
        </p:spPr>
        <p:txBody>
          <a:bodyPr wrap="square">
            <a:spAutoFit/>
          </a:bodyPr>
          <a:lstStyle/>
          <a:p>
            <a:pPr algn="just"/>
            <a:r>
              <a:rPr lang="ru-RU" dirty="0" smtClean="0"/>
              <a:t>        </a:t>
            </a:r>
          </a:p>
          <a:p>
            <a:pPr algn="just"/>
            <a:endParaRPr lang="ru-RU" dirty="0"/>
          </a:p>
          <a:p>
            <a:pPr algn="just"/>
            <a:endParaRPr lang="ru-RU" dirty="0" smtClean="0"/>
          </a:p>
          <a:p>
            <a:pPr algn="just"/>
            <a:endParaRPr lang="ru-RU" dirty="0"/>
          </a:p>
          <a:p>
            <a:pPr algn="just"/>
            <a:endParaRPr lang="ru-RU" dirty="0" smtClean="0"/>
          </a:p>
          <a:p>
            <a:pPr algn="just"/>
            <a:endParaRPr lang="ru-RU" dirty="0"/>
          </a:p>
          <a:p>
            <a:pPr algn="just"/>
            <a:endParaRPr lang="ru-RU" dirty="0" smtClean="0"/>
          </a:p>
          <a:p>
            <a:pPr algn="just"/>
            <a:r>
              <a:rPr lang="ru-RU" dirty="0" smtClean="0"/>
              <a:t>        </a:t>
            </a:r>
            <a:endParaRPr lang="ru-RU" dirty="0"/>
          </a:p>
        </p:txBody>
      </p:sp>
      <p:sp>
        <p:nvSpPr>
          <p:cNvPr id="8" name="Заголовок 7"/>
          <p:cNvSpPr>
            <a:spLocks noGrp="1"/>
          </p:cNvSpPr>
          <p:nvPr>
            <p:ph type="title"/>
          </p:nvPr>
        </p:nvSpPr>
        <p:spPr>
          <a:xfrm>
            <a:off x="515275" y="188640"/>
            <a:ext cx="8113450" cy="1123528"/>
          </a:xfrm>
        </p:spPr>
        <p:txBody>
          <a:bodyPr/>
          <a:lstStyle/>
          <a:p>
            <a:pPr>
              <a:lnSpc>
                <a:spcPct val="100000"/>
              </a:lnSpc>
            </a:pPr>
            <a:r>
              <a:rPr lang="ru-RU" dirty="0" smtClean="0"/>
              <a:t/>
            </a:r>
            <a:br>
              <a:rPr lang="ru-RU" dirty="0" smtClean="0"/>
            </a:br>
            <a:r>
              <a:rPr lang="ru-RU" dirty="0"/>
              <a:t/>
            </a:r>
            <a:br>
              <a:rPr lang="ru-RU" dirty="0"/>
            </a:br>
            <a:r>
              <a:rPr lang="ru-RU" dirty="0" smtClean="0"/>
              <a:t/>
            </a:r>
            <a:br>
              <a:rPr lang="ru-RU" dirty="0" smtClean="0"/>
            </a:br>
            <a:r>
              <a:rPr lang="ru-RU" dirty="0" smtClean="0"/>
              <a:t/>
            </a:r>
            <a:br>
              <a:rPr lang="ru-RU" dirty="0" smtClean="0"/>
            </a:br>
            <a:r>
              <a:rPr lang="ru-RU" sz="3200" dirty="0" smtClean="0">
                <a:effectLst/>
              </a:rPr>
              <a:t>Комплектование архивного отдела документами организаций-источников</a:t>
            </a:r>
            <a:endParaRPr lang="ru-RU" sz="3200" dirty="0"/>
          </a:p>
        </p:txBody>
      </p:sp>
      <p:sp>
        <p:nvSpPr>
          <p:cNvPr id="9" name="Прямоугольник 8"/>
          <p:cNvSpPr/>
          <p:nvPr/>
        </p:nvSpPr>
        <p:spPr>
          <a:xfrm>
            <a:off x="323528" y="1412776"/>
            <a:ext cx="8568952" cy="5078313"/>
          </a:xfrm>
          <a:prstGeom prst="rect">
            <a:avLst/>
          </a:prstGeom>
        </p:spPr>
        <p:txBody>
          <a:bodyPr wrap="square">
            <a:spAutoFit/>
          </a:bodyPr>
          <a:lstStyle/>
          <a:p>
            <a:pPr algn="just"/>
            <a:r>
              <a:rPr lang="ru-RU" dirty="0" smtClean="0"/>
              <a:t>     Самым </a:t>
            </a:r>
            <a:r>
              <a:rPr lang="ru-RU" dirty="0"/>
              <a:t>значимым направлением деятельности архивного отдела является работа с организациями-источниками комплектования. В списке источников комплектования отдела входит 16 организаций. Результатом данной работы является разработка номенклатур дел в организациях-источниках комплектования архивного отдела, своевременное упорядочение, описание </a:t>
            </a:r>
            <a:r>
              <a:rPr lang="ru-RU" dirty="0" smtClean="0"/>
              <a:t>документов и прием документов на постоянное хранение. </a:t>
            </a:r>
            <a:endParaRPr lang="ru-RU" dirty="0"/>
          </a:p>
          <a:p>
            <a:pPr algn="just"/>
            <a:r>
              <a:rPr lang="ru-RU" dirty="0" smtClean="0"/>
              <a:t>     Прием </a:t>
            </a:r>
            <a:r>
              <a:rPr lang="ru-RU" dirty="0"/>
              <a:t>документов организаций-источников </a:t>
            </a:r>
            <a:r>
              <a:rPr lang="ru-RU" dirty="0" smtClean="0"/>
              <a:t>комплектования </a:t>
            </a:r>
            <a:r>
              <a:rPr lang="ru-RU" dirty="0"/>
              <a:t>архивного отдела ведется по утвержденному распоряжением администрации МР «Печора» плану-графику, в соответствии утвержденным ЭПК Министерства культуры, туризма и архивного дела  Республики Коми описям дел постоянного хранения.</a:t>
            </a:r>
            <a:endParaRPr lang="ru-RU" b="1" i="1" dirty="0"/>
          </a:p>
          <a:p>
            <a:pPr algn="just"/>
            <a:r>
              <a:rPr lang="ru-RU" dirty="0" smtClean="0"/>
              <a:t>      Архивные фонды организаций-источников комплектования с самым большим составом документов: </a:t>
            </a:r>
          </a:p>
          <a:p>
            <a:pPr marL="285750" indent="-285750" algn="just">
              <a:buFontTx/>
              <a:buChar char="-"/>
            </a:pPr>
            <a:r>
              <a:rPr lang="ru-RU" dirty="0" smtClean="0"/>
              <a:t>Ф. 261 «Совет МР «Печора» и Администрация МР «Печора» –  </a:t>
            </a:r>
            <a:r>
              <a:rPr lang="ru-RU" b="1" dirty="0" smtClean="0"/>
              <a:t>3672 </a:t>
            </a:r>
            <a:r>
              <a:rPr lang="ru-RU" b="1" dirty="0" err="1" smtClean="0"/>
              <a:t>ед.хр</a:t>
            </a:r>
            <a:r>
              <a:rPr lang="ru-RU" dirty="0" smtClean="0"/>
              <a:t>;</a:t>
            </a:r>
          </a:p>
          <a:p>
            <a:pPr marL="285750" indent="-285750" algn="just">
              <a:buFontTx/>
              <a:buChar char="-"/>
            </a:pPr>
            <a:r>
              <a:rPr lang="ru-RU" dirty="0" smtClean="0"/>
              <a:t>Ф. 283 «Управление финансов МР «Печора» – </a:t>
            </a:r>
            <a:r>
              <a:rPr lang="ru-RU" b="1" dirty="0" smtClean="0"/>
              <a:t>1489 </a:t>
            </a:r>
            <a:r>
              <a:rPr lang="ru-RU" b="1" dirty="0" err="1" smtClean="0"/>
              <a:t>ед.хр</a:t>
            </a:r>
            <a:r>
              <a:rPr lang="ru-RU" b="1" dirty="0" smtClean="0"/>
              <a:t>.;</a:t>
            </a:r>
          </a:p>
          <a:p>
            <a:pPr marL="285750" indent="-285750" algn="just">
              <a:buFontTx/>
              <a:buChar char="-"/>
            </a:pPr>
            <a:r>
              <a:rPr lang="ru-RU" dirty="0" smtClean="0"/>
              <a:t>Ф. 307 «ГБУЗ РК «Печорская центральная районная больница»– </a:t>
            </a:r>
            <a:r>
              <a:rPr lang="ru-RU" b="1" dirty="0" smtClean="0"/>
              <a:t>1031 </a:t>
            </a:r>
            <a:r>
              <a:rPr lang="ru-RU" b="1" dirty="0" err="1" smtClean="0"/>
              <a:t>ед.хр</a:t>
            </a:r>
            <a:r>
              <a:rPr lang="ru-RU" b="1" dirty="0" smtClean="0"/>
              <a:t>;</a:t>
            </a:r>
          </a:p>
          <a:p>
            <a:pPr marL="285750" indent="-285750" algn="just">
              <a:buFontTx/>
              <a:buChar char="-"/>
            </a:pPr>
            <a:r>
              <a:rPr lang="ru-RU" dirty="0" smtClean="0"/>
              <a:t>Ф. 273 «Управление образования МР «Печора» – </a:t>
            </a:r>
            <a:r>
              <a:rPr lang="ru-RU" b="1" dirty="0" smtClean="0"/>
              <a:t>1500 </a:t>
            </a:r>
            <a:r>
              <a:rPr lang="ru-RU" b="1" dirty="0" err="1" smtClean="0"/>
              <a:t>ед.хр</a:t>
            </a:r>
            <a:r>
              <a:rPr lang="ru-RU" b="1" dirty="0" smtClean="0"/>
              <a:t>.</a:t>
            </a:r>
            <a:endParaRPr lang="ru-RU" dirty="0" smtClean="0"/>
          </a:p>
          <a:p>
            <a:pPr algn="just"/>
            <a:endParaRPr lang="ru-RU" dirty="0"/>
          </a:p>
        </p:txBody>
      </p:sp>
    </p:spTree>
    <p:extLst>
      <p:ext uri="{BB962C8B-B14F-4D97-AF65-F5344CB8AC3E}">
        <p14:creationId xmlns:p14="http://schemas.microsoft.com/office/powerpoint/2010/main" val="2764445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188640"/>
            <a:ext cx="8136904" cy="1411560"/>
          </a:xfrm>
        </p:spPr>
        <p:txBody>
          <a:bodyPr/>
          <a:lstStyle/>
          <a:p>
            <a:pPr>
              <a:lnSpc>
                <a:spcPct val="100000"/>
              </a:lnSpc>
            </a:pPr>
            <a:r>
              <a:rPr lang="ru-RU" sz="3200" dirty="0" smtClean="0"/>
              <a:t>Комплектование архивного отдела документами организаций-источников за </a:t>
            </a:r>
            <a:r>
              <a:rPr lang="ru-RU" sz="3200" dirty="0"/>
              <a:t>2013 - 2022 гг.</a:t>
            </a:r>
          </a:p>
        </p:txBody>
      </p:sp>
      <p:graphicFrame>
        <p:nvGraphicFramePr>
          <p:cNvPr id="4" name="Объект 3"/>
          <p:cNvGraphicFramePr>
            <a:graphicFrameLocks/>
          </p:cNvGraphicFramePr>
          <p:nvPr>
            <p:extLst>
              <p:ext uri="{D42A27DB-BD31-4B8C-83A1-F6EECF244321}">
                <p14:modId xmlns:p14="http://schemas.microsoft.com/office/powerpoint/2010/main" val="3532630130"/>
              </p:ext>
            </p:extLst>
          </p:nvPr>
        </p:nvGraphicFramePr>
        <p:xfrm>
          <a:off x="395536" y="2204864"/>
          <a:ext cx="8374999" cy="44253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2975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 y="211767"/>
            <a:ext cx="8229600" cy="1600200"/>
          </a:xfrm>
        </p:spPr>
        <p:txBody>
          <a:bodyPr/>
          <a:lstStyle/>
          <a:p>
            <a:pPr>
              <a:lnSpc>
                <a:spcPct val="100000"/>
              </a:lnSpc>
            </a:pPr>
            <a:r>
              <a:rPr lang="ru-RU" sz="3200" dirty="0">
                <a:effectLst/>
              </a:rPr>
              <a:t>Организации-источники комплектования муниципальной </a:t>
            </a:r>
            <a:r>
              <a:rPr lang="ru-RU" sz="3200" dirty="0" smtClean="0">
                <a:effectLst/>
              </a:rPr>
              <a:t>формы собственности</a:t>
            </a:r>
            <a:r>
              <a:rPr lang="ru-RU" sz="3200" dirty="0">
                <a:effectLst/>
              </a:rPr>
              <a:t>:</a:t>
            </a:r>
            <a:br>
              <a:rPr lang="ru-RU" sz="3200" dirty="0">
                <a:effectLst/>
              </a:rPr>
            </a:br>
            <a:r>
              <a:rPr lang="ru-RU" sz="3200" dirty="0">
                <a:effectLst/>
              </a:rPr>
              <a:t>Органы местного самоуправления</a:t>
            </a:r>
            <a:endParaRPr lang="ru-RU" sz="3200" dirty="0"/>
          </a:p>
        </p:txBody>
      </p:sp>
      <p:sp>
        <p:nvSpPr>
          <p:cNvPr id="3" name="Прямоугольник 2"/>
          <p:cNvSpPr/>
          <p:nvPr/>
        </p:nvSpPr>
        <p:spPr>
          <a:xfrm>
            <a:off x="395536" y="1844824"/>
            <a:ext cx="8352928" cy="4524315"/>
          </a:xfrm>
          <a:prstGeom prst="rect">
            <a:avLst/>
          </a:prstGeom>
        </p:spPr>
        <p:txBody>
          <a:bodyPr wrap="square">
            <a:spAutoFit/>
          </a:bodyPr>
          <a:lstStyle/>
          <a:p>
            <a:pPr algn="just"/>
            <a:r>
              <a:rPr lang="ru-RU" b="1" i="1" dirty="0" smtClean="0"/>
              <a:t>         </a:t>
            </a:r>
            <a:r>
              <a:rPr lang="ru-RU" dirty="0" smtClean="0"/>
              <a:t>- Совет </a:t>
            </a:r>
            <a:r>
              <a:rPr lang="ru-RU" dirty="0"/>
              <a:t>муниципального района «Печора» и администрация муниципального района «Печора»;</a:t>
            </a:r>
          </a:p>
          <a:p>
            <a:pPr algn="just"/>
            <a:r>
              <a:rPr lang="ru-RU" dirty="0" smtClean="0"/>
              <a:t>         - Совет </a:t>
            </a:r>
            <a:r>
              <a:rPr lang="ru-RU" dirty="0"/>
              <a:t>городского поселения  «Печора»;</a:t>
            </a:r>
          </a:p>
          <a:p>
            <a:pPr algn="just"/>
            <a:r>
              <a:rPr lang="ru-RU" dirty="0" smtClean="0"/>
              <a:t>         - Совет </a:t>
            </a:r>
            <a:r>
              <a:rPr lang="ru-RU" dirty="0"/>
              <a:t>городского поселения «</a:t>
            </a:r>
            <a:r>
              <a:rPr lang="ru-RU" dirty="0" err="1"/>
              <a:t>Кожва</a:t>
            </a:r>
            <a:r>
              <a:rPr lang="ru-RU" dirty="0"/>
              <a:t>» и администрация городского поселения «</a:t>
            </a:r>
            <a:r>
              <a:rPr lang="ru-RU" dirty="0" err="1"/>
              <a:t>Кожва</a:t>
            </a:r>
            <a:r>
              <a:rPr lang="ru-RU" dirty="0"/>
              <a:t>»;</a:t>
            </a:r>
          </a:p>
          <a:p>
            <a:pPr algn="just"/>
            <a:r>
              <a:rPr lang="ru-RU" dirty="0" smtClean="0"/>
              <a:t>         - Совет </a:t>
            </a:r>
            <a:r>
              <a:rPr lang="ru-RU" dirty="0"/>
              <a:t>городского поселения «Путеец»  и администрация городского поселения «Путеец»;</a:t>
            </a:r>
          </a:p>
          <a:p>
            <a:pPr algn="just"/>
            <a:r>
              <a:rPr lang="ru-RU" dirty="0" smtClean="0"/>
              <a:t>         - Совет </a:t>
            </a:r>
            <a:r>
              <a:rPr lang="ru-RU" dirty="0"/>
              <a:t>сельского поселения «</a:t>
            </a:r>
            <a:r>
              <a:rPr lang="ru-RU" dirty="0" err="1"/>
              <a:t>Каджером</a:t>
            </a:r>
            <a:r>
              <a:rPr lang="ru-RU" dirty="0"/>
              <a:t>» и администрация сельского поселения «</a:t>
            </a:r>
            <a:r>
              <a:rPr lang="ru-RU" dirty="0" err="1"/>
              <a:t>Каджером</a:t>
            </a:r>
            <a:r>
              <a:rPr lang="ru-RU" dirty="0"/>
              <a:t>»;</a:t>
            </a:r>
          </a:p>
          <a:p>
            <a:pPr algn="just"/>
            <a:r>
              <a:rPr lang="ru-RU" dirty="0" smtClean="0"/>
              <a:t>         - Совет </a:t>
            </a:r>
            <a:r>
              <a:rPr lang="ru-RU" dirty="0"/>
              <a:t>сельского поселения «Озёрный» и администрация сельского поселения «Озёрный»; </a:t>
            </a:r>
          </a:p>
          <a:p>
            <a:pPr algn="just"/>
            <a:r>
              <a:rPr lang="ru-RU" dirty="0" smtClean="0"/>
              <a:t>         - Совет </a:t>
            </a:r>
            <a:r>
              <a:rPr lang="ru-RU" dirty="0"/>
              <a:t>сельского поселения «</a:t>
            </a:r>
            <a:r>
              <a:rPr lang="ru-RU" dirty="0" err="1"/>
              <a:t>Чикшино</a:t>
            </a:r>
            <a:r>
              <a:rPr lang="ru-RU" dirty="0"/>
              <a:t>» и администрация сельского поселения «</a:t>
            </a:r>
            <a:r>
              <a:rPr lang="ru-RU" dirty="0" err="1"/>
              <a:t>Чикшино</a:t>
            </a:r>
            <a:r>
              <a:rPr lang="ru-RU" dirty="0"/>
              <a:t>»;</a:t>
            </a:r>
          </a:p>
          <a:p>
            <a:pPr algn="just"/>
            <a:r>
              <a:rPr lang="ru-RU" dirty="0" smtClean="0"/>
              <a:t>         - Совет </a:t>
            </a:r>
            <a:r>
              <a:rPr lang="ru-RU" dirty="0"/>
              <a:t>сельского поселения «Приуральское» и администрация сельского поселения «Приуральское»;</a:t>
            </a:r>
          </a:p>
          <a:p>
            <a:pPr algn="just"/>
            <a:r>
              <a:rPr lang="ru-RU" dirty="0" smtClean="0"/>
              <a:t>         - Контрольно-счетная </a:t>
            </a:r>
            <a:r>
              <a:rPr lang="ru-RU" dirty="0"/>
              <a:t>комиссия муниципального района «Печора».</a:t>
            </a:r>
          </a:p>
        </p:txBody>
      </p:sp>
    </p:spTree>
    <p:extLst>
      <p:ext uri="{BB962C8B-B14F-4D97-AF65-F5344CB8AC3E}">
        <p14:creationId xmlns:p14="http://schemas.microsoft.com/office/powerpoint/2010/main" val="363838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nSpc>
                <a:spcPct val="100000"/>
              </a:lnSpc>
            </a:pPr>
            <a:r>
              <a:rPr lang="ru-RU" sz="3200" dirty="0">
                <a:effectLst/>
              </a:rPr>
              <a:t>Отраслевые органы администрации муниципального района «Печора</a:t>
            </a:r>
            <a:r>
              <a:rPr lang="ru-RU" sz="3600" dirty="0">
                <a:effectLst/>
              </a:rPr>
              <a:t>»</a:t>
            </a:r>
            <a:endParaRPr lang="ru-RU" sz="3200" dirty="0">
              <a:effectLst/>
            </a:endParaRPr>
          </a:p>
        </p:txBody>
      </p:sp>
      <p:sp>
        <p:nvSpPr>
          <p:cNvPr id="3" name="Прямоугольник 2"/>
          <p:cNvSpPr/>
          <p:nvPr/>
        </p:nvSpPr>
        <p:spPr>
          <a:xfrm>
            <a:off x="323528" y="1916832"/>
            <a:ext cx="8496944" cy="3970318"/>
          </a:xfrm>
          <a:prstGeom prst="rect">
            <a:avLst/>
          </a:prstGeom>
        </p:spPr>
        <p:txBody>
          <a:bodyPr wrap="square">
            <a:spAutoFit/>
          </a:bodyPr>
          <a:lstStyle/>
          <a:p>
            <a:r>
              <a:rPr lang="ru-RU" sz="2000" b="1" i="1" dirty="0" smtClean="0"/>
              <a:t>         </a:t>
            </a:r>
            <a:r>
              <a:rPr lang="ru-RU" sz="2000" dirty="0" smtClean="0"/>
              <a:t>- Управление </a:t>
            </a:r>
            <a:r>
              <a:rPr lang="ru-RU" sz="2000" dirty="0"/>
              <a:t>образования  муниципального района «Печора»;</a:t>
            </a:r>
          </a:p>
          <a:p>
            <a:r>
              <a:rPr lang="ru-RU" sz="2000" dirty="0" smtClean="0"/>
              <a:t>         - Управление </a:t>
            </a:r>
            <a:r>
              <a:rPr lang="ru-RU" sz="2000" dirty="0"/>
              <a:t>культуры и туризма муниципального района  «Печора»;</a:t>
            </a:r>
          </a:p>
          <a:p>
            <a:r>
              <a:rPr lang="ru-RU" sz="2000" dirty="0" smtClean="0"/>
              <a:t>         - Комитет </a:t>
            </a:r>
            <a:r>
              <a:rPr lang="ru-RU" sz="2000" dirty="0"/>
              <a:t>по управлению муниципальной собственностью муниципального района «Печора»;</a:t>
            </a:r>
          </a:p>
          <a:p>
            <a:r>
              <a:rPr lang="ru-RU" sz="2000" dirty="0" smtClean="0"/>
              <a:t>         - Управление </a:t>
            </a:r>
            <a:r>
              <a:rPr lang="ru-RU" sz="2000" dirty="0"/>
              <a:t>финансов муниципального района  «Печора».</a:t>
            </a:r>
          </a:p>
          <a:p>
            <a:endParaRPr lang="ru-RU" b="1" dirty="0"/>
          </a:p>
          <a:p>
            <a:pPr algn="ctr"/>
            <a:endParaRPr lang="ru-RU" sz="1100" dirty="0" smtClean="0">
              <a:solidFill>
                <a:schemeClr val="tx2"/>
              </a:solidFill>
            </a:endParaRPr>
          </a:p>
          <a:p>
            <a:pPr algn="ctr"/>
            <a:r>
              <a:rPr lang="ru-RU" sz="3200" dirty="0" smtClean="0">
                <a:solidFill>
                  <a:schemeClr val="tx2"/>
                </a:solidFill>
              </a:rPr>
              <a:t>Муниципальные учреждения</a:t>
            </a:r>
            <a:endParaRPr lang="ru-RU" sz="3200" dirty="0">
              <a:solidFill>
                <a:schemeClr val="tx2"/>
              </a:solidFill>
            </a:endParaRPr>
          </a:p>
          <a:p>
            <a:pPr algn="ctr"/>
            <a:endParaRPr lang="ru-RU" sz="1100" dirty="0">
              <a:solidFill>
                <a:schemeClr val="tx2"/>
              </a:solidFill>
            </a:endParaRPr>
          </a:p>
          <a:p>
            <a:endParaRPr lang="ru-RU" sz="2000" b="1" dirty="0" smtClean="0"/>
          </a:p>
          <a:p>
            <a:r>
              <a:rPr lang="ru-RU" sz="2000" dirty="0" smtClean="0"/>
              <a:t>          - Муниципальное </a:t>
            </a:r>
            <a:r>
              <a:rPr lang="ru-RU" sz="2000" dirty="0"/>
              <a:t>казенное учреждение «Управление </a:t>
            </a:r>
            <a:r>
              <a:rPr lang="ru-RU" sz="2000" dirty="0" smtClean="0"/>
              <a:t>капиталь-</a:t>
            </a:r>
            <a:r>
              <a:rPr lang="ru-RU" sz="2000" dirty="0" err="1" smtClean="0"/>
              <a:t>ного</a:t>
            </a:r>
            <a:r>
              <a:rPr lang="ru-RU" sz="2000" dirty="0" smtClean="0"/>
              <a:t> </a:t>
            </a:r>
            <a:r>
              <a:rPr lang="ru-RU" sz="2000" dirty="0"/>
              <a:t>строительства»</a:t>
            </a:r>
          </a:p>
        </p:txBody>
      </p:sp>
    </p:spTree>
    <p:extLst>
      <p:ext uri="{BB962C8B-B14F-4D97-AF65-F5344CB8AC3E}">
        <p14:creationId xmlns:p14="http://schemas.microsoft.com/office/powerpoint/2010/main" val="1661247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848" y="476672"/>
            <a:ext cx="8229600" cy="1600200"/>
          </a:xfrm>
        </p:spPr>
        <p:txBody>
          <a:bodyPr/>
          <a:lstStyle/>
          <a:p>
            <a:pPr>
              <a:lnSpc>
                <a:spcPct val="100000"/>
              </a:lnSpc>
            </a:pPr>
            <a:r>
              <a:rPr lang="ru-RU" sz="3200" dirty="0">
                <a:effectLst/>
              </a:rPr>
              <a:t>Организации-источники комплектования архивного отдела государственной формы собственности:</a:t>
            </a:r>
            <a:endParaRPr lang="ru-RU" sz="3200" dirty="0"/>
          </a:p>
        </p:txBody>
      </p:sp>
      <p:sp>
        <p:nvSpPr>
          <p:cNvPr id="4" name="Прямоугольник 3"/>
          <p:cNvSpPr/>
          <p:nvPr/>
        </p:nvSpPr>
        <p:spPr>
          <a:xfrm>
            <a:off x="755576" y="2708920"/>
            <a:ext cx="7848872" cy="2677656"/>
          </a:xfrm>
          <a:prstGeom prst="rect">
            <a:avLst/>
          </a:prstGeom>
        </p:spPr>
        <p:txBody>
          <a:bodyPr wrap="square">
            <a:spAutoFit/>
          </a:bodyPr>
          <a:lstStyle/>
          <a:p>
            <a:pPr algn="just"/>
            <a:r>
              <a:rPr lang="ru-RU" sz="2400" b="1" i="1" dirty="0" smtClean="0"/>
              <a:t>- </a:t>
            </a:r>
            <a:r>
              <a:rPr lang="ru-RU" sz="2400" b="1" dirty="0" smtClean="0"/>
              <a:t>Государственное </a:t>
            </a:r>
            <a:r>
              <a:rPr lang="ru-RU" sz="2400" b="1" dirty="0"/>
              <a:t>бюджетное учреждение здравоохранения Республики </a:t>
            </a:r>
            <a:r>
              <a:rPr lang="ru-RU" sz="2400" b="1" dirty="0" smtClean="0"/>
              <a:t>Коми   </a:t>
            </a:r>
            <a:r>
              <a:rPr lang="ru-RU" sz="2400" b="1" dirty="0"/>
              <a:t>«Печорская центральная районная больница»; </a:t>
            </a:r>
          </a:p>
          <a:p>
            <a:pPr algn="just"/>
            <a:endParaRPr lang="ru-RU" sz="2400" b="1" dirty="0"/>
          </a:p>
          <a:p>
            <a:pPr marL="342900" indent="-342900" algn="just">
              <a:buFontTx/>
              <a:buChar char="-"/>
            </a:pPr>
            <a:r>
              <a:rPr lang="ru-RU" sz="2400" b="1" dirty="0" smtClean="0"/>
              <a:t>Территориальная </a:t>
            </a:r>
            <a:r>
              <a:rPr lang="ru-RU" sz="2400" b="1" dirty="0"/>
              <a:t>избирательная комиссия  </a:t>
            </a:r>
            <a:endParaRPr lang="ru-RU" sz="2400" b="1" dirty="0" smtClean="0"/>
          </a:p>
          <a:p>
            <a:pPr algn="just"/>
            <a:r>
              <a:rPr lang="ru-RU" sz="2400" b="1" dirty="0" smtClean="0"/>
              <a:t>  г</a:t>
            </a:r>
            <a:r>
              <a:rPr lang="ru-RU" sz="2400" b="1" dirty="0"/>
              <a:t>. Печоры.</a:t>
            </a:r>
            <a:r>
              <a:rPr lang="ru-RU" sz="2400" dirty="0"/>
              <a:t> </a:t>
            </a:r>
          </a:p>
          <a:p>
            <a:pPr algn="just"/>
            <a:r>
              <a:rPr lang="ru-RU" sz="2400" i="1" dirty="0"/>
              <a:t>(выборочная </a:t>
            </a:r>
            <a:r>
              <a:rPr lang="ru-RU" sz="2400" i="1" dirty="0" err="1"/>
              <a:t>повидовая</a:t>
            </a:r>
            <a:r>
              <a:rPr lang="ru-RU" sz="2400" i="1" dirty="0"/>
              <a:t> форма приема документов)</a:t>
            </a:r>
          </a:p>
        </p:txBody>
      </p:sp>
    </p:spTree>
    <p:extLst>
      <p:ext uri="{BB962C8B-B14F-4D97-AF65-F5344CB8AC3E}">
        <p14:creationId xmlns:p14="http://schemas.microsoft.com/office/powerpoint/2010/main" val="1335370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16632"/>
            <a:ext cx="8784976" cy="2031325"/>
          </a:xfrm>
          <a:prstGeom prst="rect">
            <a:avLst/>
          </a:prstGeom>
        </p:spPr>
        <p:txBody>
          <a:bodyPr wrap="square">
            <a:spAutoFit/>
          </a:bodyPr>
          <a:lstStyle/>
          <a:p>
            <a:pPr algn="just"/>
            <a:r>
              <a:rPr lang="ru-RU" dirty="0"/>
              <a:t>Ответственным за архив и делопроизводство организаций-источников комплектования архивного отдела оказывается практическая и методическая помощь в организации дел в делопроизводстве, подготовке к передаче на хранение, в составлении и оформлении паспортов архивов организаций, при разработке нормативных документов, составлении описей дел, в разработке и внедрении номенклатур дел. Консультации предоставляются и представителям организаций других форм собственности.</a:t>
            </a:r>
          </a:p>
        </p:txBody>
      </p:sp>
      <p:pic>
        <p:nvPicPr>
          <p:cNvPr id="4" name="Picture 3" descr="H:\Фото 2022 г\859587B7-7963-4BB0-895F-4B9EF20BE5E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407029"/>
            <a:ext cx="3627167" cy="30856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Фото 2022 г\5539C557-B40A-404E-A14B-8ECB84EA2EB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012675"/>
            <a:ext cx="2736304" cy="382695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01187" y="5643144"/>
            <a:ext cx="3815916" cy="954107"/>
          </a:xfrm>
          <a:prstGeom prst="rect">
            <a:avLst/>
          </a:prstGeom>
        </p:spPr>
        <p:txBody>
          <a:bodyPr wrap="square">
            <a:spAutoFit/>
          </a:bodyPr>
          <a:lstStyle/>
          <a:p>
            <a:pPr algn="ctr"/>
            <a:r>
              <a:rPr lang="ru-RU" sz="1400" b="1" i="1" dirty="0"/>
              <a:t>Эксперт архивного отдела </a:t>
            </a:r>
          </a:p>
          <a:p>
            <a:pPr algn="ctr"/>
            <a:r>
              <a:rPr lang="ru-RU" sz="1400" b="1" i="1" dirty="0" err="1"/>
              <a:t>Гусенцова</a:t>
            </a:r>
            <a:r>
              <a:rPr lang="ru-RU" sz="1400" b="1" i="1" dirty="0"/>
              <a:t> С. А. принимает на хранение документы Управления </a:t>
            </a:r>
            <a:r>
              <a:rPr lang="ru-RU" sz="1400" b="1" i="1" dirty="0" smtClean="0"/>
              <a:t>образования </a:t>
            </a:r>
            <a:r>
              <a:rPr lang="ru-RU" sz="1400" b="1" i="1" dirty="0"/>
              <a:t>МР «Печора»</a:t>
            </a:r>
            <a:endParaRPr lang="ru-RU" sz="1400" dirty="0"/>
          </a:p>
        </p:txBody>
      </p:sp>
      <p:sp>
        <p:nvSpPr>
          <p:cNvPr id="7" name="Прямоугольник 6"/>
          <p:cNvSpPr/>
          <p:nvPr/>
        </p:nvSpPr>
        <p:spPr>
          <a:xfrm>
            <a:off x="5796135" y="5839633"/>
            <a:ext cx="3375535" cy="954107"/>
          </a:xfrm>
          <a:prstGeom prst="rect">
            <a:avLst/>
          </a:prstGeom>
        </p:spPr>
        <p:txBody>
          <a:bodyPr wrap="square">
            <a:spAutoFit/>
          </a:bodyPr>
          <a:lstStyle/>
          <a:p>
            <a:pPr algn="ctr"/>
            <a:r>
              <a:rPr lang="ru-RU" sz="1400" b="1" i="1" dirty="0"/>
              <a:t>Эксперт архивного </a:t>
            </a:r>
            <a:r>
              <a:rPr lang="ru-RU" sz="1400" b="1" i="1" dirty="0" smtClean="0"/>
              <a:t>отдела  </a:t>
            </a:r>
            <a:r>
              <a:rPr lang="ru-RU" sz="1400" b="1" i="1" dirty="0" err="1"/>
              <a:t>Гусенцова</a:t>
            </a:r>
            <a:r>
              <a:rPr lang="ru-RU" sz="1400" b="1" i="1" dirty="0"/>
              <a:t> С. А. принимает на хранение документы Управления </a:t>
            </a:r>
            <a:r>
              <a:rPr lang="ru-RU" sz="1400" b="1" i="1" dirty="0" smtClean="0"/>
              <a:t>культуры МР «Печора»</a:t>
            </a:r>
            <a:endParaRPr lang="ru-RU" sz="1400" dirty="0"/>
          </a:p>
        </p:txBody>
      </p:sp>
    </p:spTree>
    <p:extLst>
      <p:ext uri="{BB962C8B-B14F-4D97-AF65-F5344CB8AC3E}">
        <p14:creationId xmlns:p14="http://schemas.microsoft.com/office/powerpoint/2010/main" val="1882240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700808"/>
            <a:ext cx="8208912" cy="369332"/>
          </a:xfrm>
          <a:prstGeom prst="rect">
            <a:avLst/>
          </a:prstGeom>
        </p:spPr>
        <p:txBody>
          <a:bodyPr wrap="square">
            <a:spAutoFit/>
          </a:bodyPr>
          <a:lstStyle/>
          <a:p>
            <a:pPr algn="just"/>
            <a:r>
              <a:rPr lang="ru-RU" dirty="0"/>
              <a:t> </a:t>
            </a:r>
          </a:p>
        </p:txBody>
      </p:sp>
      <p:sp>
        <p:nvSpPr>
          <p:cNvPr id="4" name="Заголовок 3"/>
          <p:cNvSpPr>
            <a:spLocks noGrp="1"/>
          </p:cNvSpPr>
          <p:nvPr>
            <p:ph type="title"/>
          </p:nvPr>
        </p:nvSpPr>
        <p:spPr>
          <a:xfrm>
            <a:off x="467544" y="188640"/>
            <a:ext cx="8280920" cy="1502438"/>
          </a:xfrm>
        </p:spPr>
        <p:txBody>
          <a:bodyPr/>
          <a:lstStyle/>
          <a:p>
            <a:pPr>
              <a:lnSpc>
                <a:spcPct val="100000"/>
              </a:lnSpc>
            </a:pPr>
            <a:r>
              <a:rPr lang="ru-RU" sz="3200" dirty="0" smtClean="0">
                <a:effectLst/>
              </a:rPr>
              <a:t/>
            </a:r>
            <a:br>
              <a:rPr lang="ru-RU" sz="3200" dirty="0" smtClean="0">
                <a:effectLst/>
              </a:rPr>
            </a:br>
            <a:r>
              <a:rPr lang="ru-RU" sz="3200" dirty="0" smtClean="0">
                <a:effectLst/>
              </a:rPr>
              <a:t>Комплектование </a:t>
            </a:r>
            <a:r>
              <a:rPr lang="ru-RU" sz="3200" dirty="0">
                <a:effectLst/>
              </a:rPr>
              <a:t>архивного отдела документами ликвидированных организаций</a:t>
            </a:r>
            <a:endParaRPr lang="ru-RU" sz="3200" dirty="0"/>
          </a:p>
        </p:txBody>
      </p:sp>
      <p:graphicFrame>
        <p:nvGraphicFramePr>
          <p:cNvPr id="7" name="Объект 3"/>
          <p:cNvGraphicFramePr>
            <a:graphicFrameLocks/>
          </p:cNvGraphicFramePr>
          <p:nvPr>
            <p:extLst>
              <p:ext uri="{D42A27DB-BD31-4B8C-83A1-F6EECF244321}">
                <p14:modId xmlns:p14="http://schemas.microsoft.com/office/powerpoint/2010/main" val="2789497622"/>
              </p:ext>
            </p:extLst>
          </p:nvPr>
        </p:nvGraphicFramePr>
        <p:xfrm>
          <a:off x="467544" y="1700808"/>
          <a:ext cx="8208912"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2178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1474" y="0"/>
            <a:ext cx="8229600" cy="1600200"/>
          </a:xfrm>
        </p:spPr>
        <p:txBody>
          <a:bodyPr/>
          <a:lstStyle/>
          <a:p>
            <a:pPr>
              <a:lnSpc>
                <a:spcPct val="100000"/>
              </a:lnSpc>
            </a:pPr>
            <a:r>
              <a:rPr lang="ru-RU" sz="3200" dirty="0">
                <a:effectLst/>
              </a:rPr>
              <a:t>Архивные фонды ликвидированных организаций с большим составом документов</a:t>
            </a:r>
            <a:endParaRPr lang="ru-RU" sz="3200" dirty="0"/>
          </a:p>
        </p:txBody>
      </p:sp>
      <p:sp>
        <p:nvSpPr>
          <p:cNvPr id="3" name="Прямоугольник 2"/>
          <p:cNvSpPr/>
          <p:nvPr/>
        </p:nvSpPr>
        <p:spPr>
          <a:xfrm>
            <a:off x="303682" y="1460849"/>
            <a:ext cx="8622847" cy="1354217"/>
          </a:xfrm>
          <a:prstGeom prst="rect">
            <a:avLst/>
          </a:prstGeom>
        </p:spPr>
        <p:txBody>
          <a:bodyPr wrap="square">
            <a:spAutoFit/>
          </a:bodyPr>
          <a:lstStyle/>
          <a:p>
            <a:pPr algn="ctr"/>
            <a:r>
              <a:rPr lang="ru-RU" sz="2800" b="1" i="1" dirty="0"/>
              <a:t>ОАО «СК «Печорское речное пароходство</a:t>
            </a:r>
            <a:r>
              <a:rPr lang="ru-RU" sz="2800" dirty="0"/>
              <a:t>»</a:t>
            </a:r>
          </a:p>
          <a:p>
            <a:pPr algn="just"/>
            <a:r>
              <a:rPr lang="ru-RU" dirty="0"/>
              <a:t> </a:t>
            </a:r>
            <a:r>
              <a:rPr lang="ru-RU" dirty="0" smtClean="0"/>
              <a:t>Открытое </a:t>
            </a:r>
            <a:r>
              <a:rPr lang="ru-RU" dirty="0"/>
              <a:t>акционерное общество «Судоходная компания «Печорское речное пароходство» – это самый большой по количеству архивных документов фонд № 356, состоит из 20 описей и </a:t>
            </a:r>
            <a:r>
              <a:rPr lang="ru-RU" b="1" dirty="0"/>
              <a:t>9634 ед. хр.</a:t>
            </a:r>
            <a:endParaRPr lang="ru-RU" dirty="0"/>
          </a:p>
        </p:txBody>
      </p:sp>
      <p:sp>
        <p:nvSpPr>
          <p:cNvPr id="4" name="Прямоугольник 3"/>
          <p:cNvSpPr/>
          <p:nvPr/>
        </p:nvSpPr>
        <p:spPr>
          <a:xfrm>
            <a:off x="292518" y="2839001"/>
            <a:ext cx="6462464" cy="2585323"/>
          </a:xfrm>
          <a:prstGeom prst="rect">
            <a:avLst/>
          </a:prstGeom>
        </p:spPr>
        <p:txBody>
          <a:bodyPr wrap="square">
            <a:spAutoFit/>
          </a:bodyPr>
          <a:lstStyle/>
          <a:p>
            <a:pPr algn="just"/>
            <a:r>
              <a:rPr lang="ru-RU" dirty="0"/>
              <a:t> Освоение Печорского края, богатого природными ресурсами, связано с бурным развитием речного транспорта. В целях развития судоходства на реке Печора и её притоках, а также для улучшения работы Печорского флота в 1931 г. было образовано Печорское речное пароходство. В Печорское речное пароходство входили участки, пристани от верховьев реки Печоры - п. Троицко-Печорск,  до низовьев - г. Нарьян-Мар, охватывая  притоки, малые реки бассейна реки Печоры.</a:t>
            </a:r>
          </a:p>
        </p:txBody>
      </p:sp>
      <p:pic>
        <p:nvPicPr>
          <p:cNvPr id="5" name="Picture 2" descr="H:\IMG_50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4964" y="2667518"/>
            <a:ext cx="1781565" cy="29282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474" y="5519767"/>
            <a:ext cx="1643235" cy="120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8894" y="5494654"/>
            <a:ext cx="1789110" cy="122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4551748" y="5595805"/>
            <a:ext cx="4572000" cy="1200329"/>
          </a:xfrm>
          <a:prstGeom prst="rect">
            <a:avLst/>
          </a:prstGeom>
        </p:spPr>
        <p:txBody>
          <a:bodyPr>
            <a:spAutoFit/>
          </a:bodyPr>
          <a:lstStyle/>
          <a:p>
            <a:pPr algn="ctr"/>
            <a:r>
              <a:rPr lang="ru-RU" dirty="0"/>
              <a:t>ОАО «СК «Печорское речное пароходство» ликвидировано в 2012 г.</a:t>
            </a:r>
          </a:p>
          <a:p>
            <a:pPr algn="ctr"/>
            <a:r>
              <a:rPr lang="ru-RU" dirty="0"/>
              <a:t>Документы поступили на </a:t>
            </a:r>
            <a:endParaRPr lang="ru-RU" dirty="0" smtClean="0"/>
          </a:p>
          <a:p>
            <a:pPr algn="ctr"/>
            <a:r>
              <a:rPr lang="ru-RU" dirty="0" smtClean="0"/>
              <a:t>хранение в 2016 г.</a:t>
            </a:r>
            <a:endParaRPr lang="ru-RU" dirty="0"/>
          </a:p>
        </p:txBody>
      </p:sp>
    </p:spTree>
    <p:extLst>
      <p:ext uri="{BB962C8B-B14F-4D97-AF65-F5344CB8AC3E}">
        <p14:creationId xmlns:p14="http://schemas.microsoft.com/office/powerpoint/2010/main" val="692742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19256" cy="1008112"/>
          </a:xfrm>
        </p:spPr>
        <p:txBody>
          <a:bodyPr/>
          <a:lstStyle/>
          <a:p>
            <a:pPr>
              <a:lnSpc>
                <a:spcPct val="100000"/>
              </a:lnSpc>
            </a:pPr>
            <a:r>
              <a:rPr lang="ru-RU" sz="3200" dirty="0" smtClean="0">
                <a:solidFill>
                  <a:schemeClr val="tx1"/>
                </a:solidFill>
              </a:rPr>
              <a:t/>
            </a:r>
            <a:br>
              <a:rPr lang="ru-RU" sz="3200" dirty="0" smtClean="0">
                <a:solidFill>
                  <a:schemeClr val="tx1"/>
                </a:solidFill>
              </a:rPr>
            </a:br>
            <a:r>
              <a:rPr lang="ru-RU" sz="3200" dirty="0">
                <a:solidFill>
                  <a:schemeClr val="tx1"/>
                </a:solidFill>
              </a:rPr>
              <a:t/>
            </a:r>
            <a:br>
              <a:rPr lang="ru-RU" sz="3200" dirty="0">
                <a:solidFill>
                  <a:schemeClr val="tx1"/>
                </a:solidFill>
              </a:rPr>
            </a:br>
            <a:r>
              <a:rPr lang="ru-RU" sz="3200" dirty="0" smtClean="0">
                <a:solidFill>
                  <a:schemeClr val="tx1"/>
                </a:solidFill>
              </a:rPr>
              <a:t/>
            </a:r>
            <a:br>
              <a:rPr lang="ru-RU" sz="3200" dirty="0" smtClean="0">
                <a:solidFill>
                  <a:schemeClr val="tx1"/>
                </a:solidFill>
              </a:rPr>
            </a:br>
            <a:r>
              <a:rPr lang="ru-RU" sz="3200" dirty="0">
                <a:solidFill>
                  <a:schemeClr val="tx1"/>
                </a:solidFill>
              </a:rPr>
              <a:t/>
            </a:r>
            <a:br>
              <a:rPr lang="ru-RU" sz="3200" dirty="0">
                <a:solidFill>
                  <a:schemeClr val="tx1"/>
                </a:solidFill>
              </a:rPr>
            </a:br>
            <a:r>
              <a:rPr lang="ru-RU" sz="3200" dirty="0" smtClean="0">
                <a:solidFill>
                  <a:schemeClr val="tx1"/>
                </a:solidFill>
              </a:rPr>
              <a:t/>
            </a:r>
            <a:br>
              <a:rPr lang="ru-RU" sz="3200" dirty="0" smtClean="0">
                <a:solidFill>
                  <a:schemeClr val="tx1"/>
                </a:solidFill>
              </a:rPr>
            </a:br>
            <a:r>
              <a:rPr lang="ru-RU" sz="3200" dirty="0">
                <a:effectLst/>
              </a:rPr>
              <a:t>1943 – 1964 гг. – районный государственный архив</a:t>
            </a:r>
          </a:p>
        </p:txBody>
      </p:sp>
      <p:sp>
        <p:nvSpPr>
          <p:cNvPr id="3" name="Объект 2"/>
          <p:cNvSpPr>
            <a:spLocks noGrp="1"/>
          </p:cNvSpPr>
          <p:nvPr>
            <p:ph idx="1"/>
          </p:nvPr>
        </p:nvSpPr>
        <p:spPr>
          <a:xfrm>
            <a:off x="323528" y="1628800"/>
            <a:ext cx="8568952" cy="4968552"/>
          </a:xfrm>
        </p:spPr>
        <p:txBody>
          <a:bodyPr>
            <a:noAutofit/>
          </a:bodyPr>
          <a:lstStyle/>
          <a:p>
            <a:pPr marL="0" indent="0" algn="just">
              <a:buNone/>
            </a:pPr>
            <a:r>
              <a:rPr lang="ru-RU" sz="1800" dirty="0" smtClean="0">
                <a:solidFill>
                  <a:schemeClr val="tx1"/>
                </a:solidFill>
                <a:latin typeface="+mn-lt"/>
              </a:rPr>
              <a:t>        Точная </a:t>
            </a:r>
            <a:r>
              <a:rPr lang="ru-RU" sz="1800" dirty="0">
                <a:solidFill>
                  <a:schemeClr val="tx1"/>
                </a:solidFill>
                <a:latin typeface="+mn-lt"/>
              </a:rPr>
              <a:t>дата образования районного архива не известна, но первые сведения о выдвижении на заведование </a:t>
            </a:r>
            <a:r>
              <a:rPr lang="ru-RU" sz="1800" dirty="0" err="1">
                <a:solidFill>
                  <a:schemeClr val="tx1"/>
                </a:solidFill>
                <a:latin typeface="+mn-lt"/>
              </a:rPr>
              <a:t>райархивом</a:t>
            </a:r>
            <a:r>
              <a:rPr lang="ru-RU" sz="1800" dirty="0">
                <a:solidFill>
                  <a:schemeClr val="tx1"/>
                </a:solidFill>
                <a:latin typeface="+mn-lt"/>
              </a:rPr>
              <a:t> имеются в документах исполнительного комитета </a:t>
            </a:r>
            <a:r>
              <a:rPr lang="ru-RU" sz="1800" dirty="0" err="1">
                <a:solidFill>
                  <a:schemeClr val="tx1"/>
                </a:solidFill>
                <a:latin typeface="+mn-lt"/>
              </a:rPr>
              <a:t>Кожвинского</a:t>
            </a:r>
            <a:r>
              <a:rPr lang="ru-RU" sz="1800" dirty="0">
                <a:solidFill>
                  <a:schemeClr val="tx1"/>
                </a:solidFill>
                <a:latin typeface="+mn-lt"/>
              </a:rPr>
              <a:t> районного Совета депутатов </a:t>
            </a:r>
            <a:r>
              <a:rPr lang="ru-RU" sz="1800" dirty="0" smtClean="0">
                <a:solidFill>
                  <a:schemeClr val="tx1"/>
                </a:solidFill>
                <a:latin typeface="+mn-lt"/>
              </a:rPr>
              <a:t>трудящихся.  </a:t>
            </a:r>
            <a:r>
              <a:rPr lang="ru-RU" sz="1800" dirty="0">
                <a:solidFill>
                  <a:schemeClr val="tx1"/>
                </a:solidFill>
                <a:latin typeface="+mn-lt"/>
              </a:rPr>
              <a:t>В</a:t>
            </a:r>
            <a:r>
              <a:rPr lang="ru-RU" sz="1800" dirty="0" smtClean="0">
                <a:solidFill>
                  <a:schemeClr val="tx1"/>
                </a:solidFill>
                <a:latin typeface="+mn-lt"/>
              </a:rPr>
              <a:t> </a:t>
            </a:r>
            <a:r>
              <a:rPr lang="ru-RU" sz="1800" dirty="0">
                <a:solidFill>
                  <a:schemeClr val="tx1"/>
                </a:solidFill>
                <a:latin typeface="+mn-lt"/>
              </a:rPr>
              <a:t>списках депутатов и резерва руководящих </a:t>
            </a:r>
            <a:r>
              <a:rPr lang="ru-RU" sz="1800" dirty="0" smtClean="0">
                <a:solidFill>
                  <a:schemeClr val="tx1"/>
                </a:solidFill>
                <a:latin typeface="+mn-lt"/>
              </a:rPr>
              <a:t>работников</a:t>
            </a:r>
            <a:r>
              <a:rPr lang="ru-RU" sz="1800" i="1" dirty="0" smtClean="0">
                <a:solidFill>
                  <a:schemeClr val="tx1"/>
                </a:solidFill>
                <a:latin typeface="+mn-lt"/>
              </a:rPr>
              <a:t> на </a:t>
            </a:r>
            <a:r>
              <a:rPr lang="ru-RU" sz="1800" i="1" dirty="0">
                <a:solidFill>
                  <a:schemeClr val="tx1"/>
                </a:solidFill>
                <a:latin typeface="+mn-lt"/>
              </a:rPr>
              <a:t>должность зав. </a:t>
            </a:r>
            <a:r>
              <a:rPr lang="ru-RU" sz="1800" i="1" dirty="0" err="1">
                <a:solidFill>
                  <a:schemeClr val="tx1"/>
                </a:solidFill>
                <a:latin typeface="+mn-lt"/>
              </a:rPr>
              <a:t>райархивом</a:t>
            </a:r>
            <a:r>
              <a:rPr lang="ru-RU" sz="1800" i="1" dirty="0">
                <a:solidFill>
                  <a:schemeClr val="tx1"/>
                </a:solidFill>
                <a:latin typeface="+mn-lt"/>
              </a:rPr>
              <a:t> из колхозов </a:t>
            </a:r>
            <a:r>
              <a:rPr lang="ru-RU" sz="1800" i="1" dirty="0" err="1">
                <a:solidFill>
                  <a:schemeClr val="tx1"/>
                </a:solidFill>
                <a:latin typeface="+mn-lt"/>
              </a:rPr>
              <a:t>Кожвинского</a:t>
            </a:r>
            <a:r>
              <a:rPr lang="ru-RU" sz="1800" i="1" dirty="0">
                <a:solidFill>
                  <a:schemeClr val="tx1"/>
                </a:solidFill>
                <a:latin typeface="+mn-lt"/>
              </a:rPr>
              <a:t> района в 1941 </a:t>
            </a:r>
            <a:r>
              <a:rPr lang="ru-RU" sz="1800" i="1" dirty="0" smtClean="0">
                <a:solidFill>
                  <a:schemeClr val="tx1"/>
                </a:solidFill>
                <a:latin typeface="+mn-lt"/>
              </a:rPr>
              <a:t>г. выдвинут  Попов </a:t>
            </a:r>
            <a:r>
              <a:rPr lang="ru-RU" sz="1800" i="1" dirty="0">
                <a:solidFill>
                  <a:schemeClr val="tx1"/>
                </a:solidFill>
                <a:latin typeface="+mn-lt"/>
              </a:rPr>
              <a:t>Никита Семенович, 1924 г.р., образование 5 классов, коми, колхозник колхоза им. Ворошилова.    </a:t>
            </a:r>
            <a:endParaRPr lang="ru-RU" sz="1800" dirty="0" smtClean="0">
              <a:solidFill>
                <a:schemeClr val="tx1"/>
              </a:solidFill>
              <a:latin typeface="+mn-lt"/>
            </a:endParaRPr>
          </a:p>
          <a:p>
            <a:pPr marL="0" indent="0" algn="just">
              <a:buNone/>
            </a:pPr>
            <a:r>
              <a:rPr lang="ru-RU" sz="1800" dirty="0" smtClean="0">
                <a:solidFill>
                  <a:schemeClr val="tx1"/>
                </a:solidFill>
                <a:latin typeface="+mn-lt"/>
              </a:rPr>
              <a:t>         В </a:t>
            </a:r>
            <a:r>
              <a:rPr lang="ru-RU" sz="1800" dirty="0">
                <a:solidFill>
                  <a:schemeClr val="tx1"/>
                </a:solidFill>
                <a:latin typeface="+mn-lt"/>
              </a:rPr>
              <a:t>требовательной ведомости на выдачу заработной платы сотрудникам </a:t>
            </a:r>
            <a:r>
              <a:rPr lang="ru-RU" sz="1800" dirty="0" err="1">
                <a:solidFill>
                  <a:schemeClr val="tx1"/>
                </a:solidFill>
                <a:latin typeface="+mn-lt"/>
              </a:rPr>
              <a:t>Кожвинского</a:t>
            </a:r>
            <a:r>
              <a:rPr lang="ru-RU" sz="1800" dirty="0">
                <a:solidFill>
                  <a:schemeClr val="tx1"/>
                </a:solidFill>
                <a:latin typeface="+mn-lt"/>
              </a:rPr>
              <a:t> оргкомитета и его отделов пос. Канин штатная единица зав. </a:t>
            </a:r>
            <a:r>
              <a:rPr lang="ru-RU" sz="1800" dirty="0" err="1">
                <a:solidFill>
                  <a:schemeClr val="tx1"/>
                </a:solidFill>
                <a:latin typeface="+mn-lt"/>
              </a:rPr>
              <a:t>райархивом</a:t>
            </a:r>
            <a:r>
              <a:rPr lang="ru-RU" sz="1800" dirty="0">
                <a:solidFill>
                  <a:schemeClr val="tx1"/>
                </a:solidFill>
                <a:latin typeface="+mn-lt"/>
              </a:rPr>
              <a:t> появляется </a:t>
            </a:r>
            <a:r>
              <a:rPr lang="ru-RU" sz="1800" dirty="0" smtClean="0">
                <a:solidFill>
                  <a:schemeClr val="tx1"/>
                </a:solidFill>
                <a:latin typeface="+mn-lt"/>
              </a:rPr>
              <a:t>в 1 половине </a:t>
            </a:r>
            <a:r>
              <a:rPr lang="ru-RU" sz="1800" dirty="0">
                <a:solidFill>
                  <a:schemeClr val="tx1"/>
                </a:solidFill>
                <a:latin typeface="+mn-lt"/>
              </a:rPr>
              <a:t>апреля 1943 г. </a:t>
            </a:r>
            <a:r>
              <a:rPr lang="ru-RU" sz="1800" dirty="0" smtClean="0">
                <a:solidFill>
                  <a:schemeClr val="tx1"/>
                </a:solidFill>
                <a:latin typeface="+mn-lt"/>
              </a:rPr>
              <a:t>(</a:t>
            </a:r>
            <a:r>
              <a:rPr lang="ru-RU" sz="1800" dirty="0">
                <a:solidFill>
                  <a:schemeClr val="tx1"/>
                </a:solidFill>
                <a:latin typeface="+mn-lt"/>
              </a:rPr>
              <a:t>1)</a:t>
            </a:r>
          </a:p>
          <a:p>
            <a:pPr marL="0" indent="0" algn="just">
              <a:buNone/>
            </a:pPr>
            <a:r>
              <a:rPr lang="ru-RU" sz="1800" dirty="0" smtClean="0">
                <a:solidFill>
                  <a:schemeClr val="tx1"/>
                </a:solidFill>
                <a:latin typeface="+mn-lt"/>
              </a:rPr>
              <a:t>         В списке </a:t>
            </a:r>
            <a:r>
              <a:rPr lang="ru-RU" sz="1800" dirty="0">
                <a:solidFill>
                  <a:schemeClr val="tx1"/>
                </a:solidFill>
                <a:latin typeface="+mn-lt"/>
              </a:rPr>
              <a:t>районов и райцентра заведующих </a:t>
            </a:r>
            <a:r>
              <a:rPr lang="ru-RU" sz="1800" dirty="0" err="1">
                <a:solidFill>
                  <a:schemeClr val="tx1"/>
                </a:solidFill>
                <a:latin typeface="+mn-lt"/>
              </a:rPr>
              <a:t>райархивов</a:t>
            </a:r>
            <a:r>
              <a:rPr lang="ru-RU" sz="1800" dirty="0">
                <a:solidFill>
                  <a:schemeClr val="tx1"/>
                </a:solidFill>
                <a:latin typeface="+mn-lt"/>
              </a:rPr>
              <a:t> НКВД по Коми АССР (постановлением  СНК    Коми   АССР   </a:t>
            </a:r>
            <a:r>
              <a:rPr lang="ru-RU" sz="1800" dirty="0" smtClean="0">
                <a:solidFill>
                  <a:schemeClr val="tx1"/>
                </a:solidFill>
                <a:latin typeface="+mn-lt"/>
              </a:rPr>
              <a:t>№ 363   от </a:t>
            </a:r>
            <a:r>
              <a:rPr lang="ru-RU" sz="1800" dirty="0">
                <a:solidFill>
                  <a:schemeClr val="tx1"/>
                </a:solidFill>
                <a:latin typeface="+mn-lt"/>
              </a:rPr>
              <a:t>8 </a:t>
            </a:r>
            <a:r>
              <a:rPr lang="ru-RU" sz="1800" dirty="0" smtClean="0">
                <a:solidFill>
                  <a:schemeClr val="tx1"/>
                </a:solidFill>
                <a:latin typeface="+mn-lt"/>
              </a:rPr>
              <a:t>апреля 1939 г. государственные </a:t>
            </a:r>
            <a:r>
              <a:rPr lang="ru-RU" sz="1800" dirty="0">
                <a:solidFill>
                  <a:schemeClr val="tx1"/>
                </a:solidFill>
                <a:latin typeface="+mn-lt"/>
              </a:rPr>
              <a:t>архивы были переданы в  ведение НКВД ) по состоянию на 01 марта 1943 г.  по </a:t>
            </a:r>
            <a:r>
              <a:rPr lang="ru-RU" sz="1800" dirty="0" err="1">
                <a:solidFill>
                  <a:schemeClr val="tx1"/>
                </a:solidFill>
                <a:latin typeface="+mn-lt"/>
              </a:rPr>
              <a:t>Кожвинскому</a:t>
            </a:r>
            <a:r>
              <a:rPr lang="ru-RU" sz="1800" dirty="0">
                <a:solidFill>
                  <a:schemeClr val="tx1"/>
                </a:solidFill>
                <a:latin typeface="+mn-lt"/>
              </a:rPr>
              <a:t> району, райцентр </a:t>
            </a:r>
            <a:r>
              <a:rPr lang="ru-RU" sz="1800" dirty="0" err="1">
                <a:solidFill>
                  <a:schemeClr val="tx1"/>
                </a:solidFill>
                <a:latin typeface="+mn-lt"/>
              </a:rPr>
              <a:t>Кожва</a:t>
            </a:r>
            <a:r>
              <a:rPr lang="ru-RU" sz="1800" dirty="0">
                <a:solidFill>
                  <a:schemeClr val="tx1"/>
                </a:solidFill>
                <a:latin typeface="+mn-lt"/>
              </a:rPr>
              <a:t>, значится заведующая </a:t>
            </a:r>
            <a:r>
              <a:rPr lang="ru-RU" sz="1800" dirty="0" err="1">
                <a:solidFill>
                  <a:schemeClr val="tx1"/>
                </a:solidFill>
                <a:latin typeface="+mn-lt"/>
              </a:rPr>
              <a:t>райархивом</a:t>
            </a:r>
            <a:r>
              <a:rPr lang="ru-RU" sz="1800" dirty="0">
                <a:solidFill>
                  <a:schemeClr val="tx1"/>
                </a:solidFill>
                <a:latin typeface="+mn-lt"/>
              </a:rPr>
              <a:t> Филиппова.(2)</a:t>
            </a:r>
          </a:p>
          <a:p>
            <a:pPr marL="228600" indent="-228600" algn="just">
              <a:buFontTx/>
              <a:buAutoNum type="arabicParenBoth"/>
            </a:pPr>
            <a:r>
              <a:rPr lang="ru-RU" sz="1400" dirty="0" smtClean="0">
                <a:solidFill>
                  <a:schemeClr val="tx1"/>
                </a:solidFill>
                <a:latin typeface="+mn-lt"/>
              </a:rPr>
              <a:t>- Архивный отдел администрации МР «Печора», Ф.32, Оп.2, Д. 1, Л. 65.</a:t>
            </a:r>
          </a:p>
          <a:p>
            <a:pPr marL="228600" indent="-228600" algn="just">
              <a:buAutoNum type="arabicParenBoth"/>
            </a:pPr>
            <a:r>
              <a:rPr lang="ru-RU" sz="1400" dirty="0" smtClean="0">
                <a:solidFill>
                  <a:schemeClr val="tx1"/>
                </a:solidFill>
                <a:latin typeface="+mn-lt"/>
              </a:rPr>
              <a:t>- ГУ РК «Национальный архив Республики Коми», Ф.Р-488, Оп.1, Д.61, Л.11. </a:t>
            </a:r>
            <a:endParaRPr lang="ru-RU" sz="1400" dirty="0">
              <a:solidFill>
                <a:schemeClr val="tx1"/>
              </a:solidFill>
              <a:latin typeface="+mn-lt"/>
            </a:endParaRPr>
          </a:p>
        </p:txBody>
      </p:sp>
    </p:spTree>
    <p:extLst>
      <p:ext uri="{BB962C8B-B14F-4D97-AF65-F5344CB8AC3E}">
        <p14:creationId xmlns:p14="http://schemas.microsoft.com/office/powerpoint/2010/main" val="2302776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137" y="116632"/>
            <a:ext cx="8784976" cy="935639"/>
          </a:xfrm>
        </p:spPr>
        <p:txBody>
          <a:bodyPr/>
          <a:lstStyle/>
          <a:p>
            <a:pPr>
              <a:lnSpc>
                <a:spcPct val="100000"/>
              </a:lnSpc>
            </a:pPr>
            <a:r>
              <a:rPr lang="ru-RU" sz="2400" b="1" i="1" dirty="0" smtClean="0">
                <a:solidFill>
                  <a:schemeClr val="tx1"/>
                </a:solidFill>
                <a:effectLst/>
              </a:rPr>
              <a:t>Печорская </a:t>
            </a:r>
            <a:r>
              <a:rPr lang="ru-RU" sz="2400" b="1" i="1" dirty="0">
                <a:solidFill>
                  <a:schemeClr val="tx1"/>
                </a:solidFill>
                <a:effectLst/>
              </a:rPr>
              <a:t>сплавная контора ППЛО «</a:t>
            </a:r>
            <a:r>
              <a:rPr lang="ru-RU" sz="2400" b="1" i="1" dirty="0" err="1">
                <a:solidFill>
                  <a:schemeClr val="tx1"/>
                </a:solidFill>
                <a:effectLst/>
              </a:rPr>
              <a:t>Печорлесосплав</a:t>
            </a:r>
            <a:r>
              <a:rPr lang="ru-RU" sz="2400" b="1" i="1" dirty="0">
                <a:solidFill>
                  <a:schemeClr val="tx1"/>
                </a:solidFill>
                <a:effectLst/>
              </a:rPr>
              <a:t>»,</a:t>
            </a:r>
            <a:r>
              <a:rPr lang="ru-RU" sz="2800" b="1" i="1" dirty="0">
                <a:solidFill>
                  <a:schemeClr val="tx1"/>
                </a:solidFill>
                <a:effectLst/>
              </a:rPr>
              <a:t/>
            </a:r>
            <a:br>
              <a:rPr lang="ru-RU" sz="2800" b="1" i="1" dirty="0">
                <a:solidFill>
                  <a:schemeClr val="tx1"/>
                </a:solidFill>
                <a:effectLst/>
              </a:rPr>
            </a:br>
            <a:r>
              <a:rPr lang="ru-RU" sz="2800" b="1" i="1" dirty="0">
                <a:solidFill>
                  <a:schemeClr val="tx1"/>
                </a:solidFill>
                <a:effectLst/>
              </a:rPr>
              <a:t>ОАО «</a:t>
            </a:r>
            <a:r>
              <a:rPr lang="ru-RU" sz="2800" b="1" i="1" dirty="0" err="1">
                <a:solidFill>
                  <a:schemeClr val="tx1"/>
                </a:solidFill>
                <a:effectLst/>
              </a:rPr>
              <a:t>Печорлеспром</a:t>
            </a:r>
            <a:r>
              <a:rPr lang="ru-RU" sz="2800" b="1" i="1" dirty="0">
                <a:solidFill>
                  <a:schemeClr val="tx1"/>
                </a:solidFill>
                <a:effectLst/>
              </a:rPr>
              <a:t>» </a:t>
            </a:r>
            <a:endParaRPr lang="ru-RU" sz="2800" dirty="0">
              <a:solidFill>
                <a:schemeClr val="tx1"/>
              </a:solidFill>
              <a:effectLst/>
            </a:endParaRPr>
          </a:p>
        </p:txBody>
      </p:sp>
      <p:sp>
        <p:nvSpPr>
          <p:cNvPr id="3" name="Прямоугольник 2"/>
          <p:cNvSpPr/>
          <p:nvPr/>
        </p:nvSpPr>
        <p:spPr>
          <a:xfrm>
            <a:off x="179512" y="1124744"/>
            <a:ext cx="8856984" cy="3416320"/>
          </a:xfrm>
          <a:prstGeom prst="rect">
            <a:avLst/>
          </a:prstGeom>
        </p:spPr>
        <p:txBody>
          <a:bodyPr wrap="square">
            <a:spAutoFit/>
          </a:bodyPr>
          <a:lstStyle/>
          <a:p>
            <a:pPr algn="just"/>
            <a:r>
              <a:rPr lang="ru-RU" dirty="0" smtClean="0"/>
              <a:t>       Фонд </a:t>
            </a:r>
            <a:r>
              <a:rPr lang="ru-RU" dirty="0"/>
              <a:t>№ 69 Печорской сплавной конторы Печорского производственного лесосплавного объединения «</a:t>
            </a:r>
            <a:r>
              <a:rPr lang="ru-RU" dirty="0" err="1"/>
              <a:t>Печорлесосплав</a:t>
            </a:r>
            <a:r>
              <a:rPr lang="ru-RU" dirty="0"/>
              <a:t>» содержит </a:t>
            </a:r>
            <a:r>
              <a:rPr lang="ru-RU" b="1" dirty="0"/>
              <a:t>923 ед. хр</a:t>
            </a:r>
            <a:r>
              <a:rPr lang="ru-RU" dirty="0"/>
              <a:t>. документов по личному составу </a:t>
            </a:r>
            <a:r>
              <a:rPr lang="ru-RU" b="1" dirty="0"/>
              <a:t>за 1947-1991 гг. </a:t>
            </a:r>
            <a:r>
              <a:rPr lang="ru-RU" dirty="0"/>
              <a:t> Ликвидирована в</a:t>
            </a:r>
            <a:r>
              <a:rPr lang="ru-RU" dirty="0">
                <a:solidFill>
                  <a:srgbClr val="FF0000"/>
                </a:solidFill>
              </a:rPr>
              <a:t> </a:t>
            </a:r>
            <a:r>
              <a:rPr lang="ru-RU" dirty="0"/>
              <a:t>марте 1991 г., списочный состав передан в Печорскую лесоперевалочную базу Печорского производственного объединения «</a:t>
            </a:r>
            <a:r>
              <a:rPr lang="ru-RU" dirty="0" err="1"/>
              <a:t>Печорлесосплав</a:t>
            </a:r>
            <a:r>
              <a:rPr lang="ru-RU" dirty="0"/>
              <a:t>». </a:t>
            </a:r>
          </a:p>
          <a:p>
            <a:pPr algn="just"/>
            <a:r>
              <a:rPr lang="ru-RU" dirty="0"/>
              <a:t>        Фонд № 71 ОАО «</a:t>
            </a:r>
            <a:r>
              <a:rPr lang="ru-RU" dirty="0" err="1"/>
              <a:t>Печорлеспром</a:t>
            </a:r>
            <a:r>
              <a:rPr lang="ru-RU" dirty="0"/>
              <a:t>» состоит из </a:t>
            </a:r>
            <a:r>
              <a:rPr lang="ru-RU" b="1" dirty="0"/>
              <a:t>2382 ед. хр. </a:t>
            </a:r>
            <a:r>
              <a:rPr lang="ru-RU" dirty="0"/>
              <a:t>документов по личному составу </a:t>
            </a:r>
            <a:r>
              <a:rPr lang="ru-RU" b="1" dirty="0"/>
              <a:t>за 1944 – 2004 гг. </a:t>
            </a:r>
            <a:r>
              <a:rPr lang="ru-RU" dirty="0"/>
              <a:t> ОАО «</a:t>
            </a:r>
            <a:r>
              <a:rPr lang="ru-RU" dirty="0" err="1"/>
              <a:t>Печорлеспром</a:t>
            </a:r>
            <a:r>
              <a:rPr lang="ru-RU" dirty="0"/>
              <a:t>» правопреемник АО «</a:t>
            </a:r>
            <a:r>
              <a:rPr lang="ru-RU" dirty="0" err="1"/>
              <a:t>Печорлесосплав</a:t>
            </a:r>
            <a:r>
              <a:rPr lang="ru-RU" dirty="0"/>
              <a:t>», Печорской лесоперевалочной базы.</a:t>
            </a:r>
          </a:p>
          <a:p>
            <a:pPr algn="just"/>
            <a:r>
              <a:rPr lang="ru-RU" dirty="0"/>
              <a:t>        Объединение «</a:t>
            </a:r>
            <a:r>
              <a:rPr lang="ru-RU" dirty="0" err="1"/>
              <a:t>Печорлесосплав</a:t>
            </a:r>
            <a:r>
              <a:rPr lang="ru-RU" dirty="0"/>
              <a:t>» занималось заготовкой и сплавом древесины по реке Печора. Перевалкой для дальнейшей транспортировки по железной дороге занималась лесоперевалочной отделение, далее – Печорская лесоперевалочная база. </a:t>
            </a:r>
          </a:p>
        </p:txBody>
      </p:sp>
      <p:pic>
        <p:nvPicPr>
          <p:cNvPr id="4" name="Picture 2" descr="H:\для архива (2)\для архива\Печорлесосплав\Сплавщики лес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426" y="4592102"/>
            <a:ext cx="2448272" cy="1580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для архива (2)\для архива\Печорлесосплав\3. Ул. Русанова. Трест Печоралесосплав. 1968 год. Ф-11-4. Из альбоми под Нв 756.1. 13х8 см..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7511" y="4587720"/>
            <a:ext cx="2750272" cy="15847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H:\для архива (2)\для архива\Печорлесосплав\Работники лесобазы.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564662"/>
            <a:ext cx="2229074" cy="1580379"/>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295636" y="6382157"/>
            <a:ext cx="6624735" cy="369332"/>
          </a:xfrm>
          <a:prstGeom prst="rect">
            <a:avLst/>
          </a:prstGeom>
        </p:spPr>
        <p:txBody>
          <a:bodyPr wrap="square">
            <a:spAutoFit/>
          </a:bodyPr>
          <a:lstStyle/>
          <a:p>
            <a:pPr algn="ctr"/>
            <a:r>
              <a:rPr lang="ru-RU" dirty="0"/>
              <a:t>ОАО «</a:t>
            </a:r>
            <a:r>
              <a:rPr lang="ru-RU" dirty="0" err="1"/>
              <a:t>Печорлеспром</a:t>
            </a:r>
            <a:r>
              <a:rPr lang="ru-RU" dirty="0"/>
              <a:t>» ликвидировано в октябре 2004 г.</a:t>
            </a:r>
          </a:p>
        </p:txBody>
      </p:sp>
    </p:spTree>
    <p:extLst>
      <p:ext uri="{BB962C8B-B14F-4D97-AF65-F5344CB8AC3E}">
        <p14:creationId xmlns:p14="http://schemas.microsoft.com/office/powerpoint/2010/main" val="2196964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075240" cy="1195536"/>
          </a:xfrm>
        </p:spPr>
        <p:txBody>
          <a:bodyPr/>
          <a:lstStyle/>
          <a:p>
            <a:pPr>
              <a:lnSpc>
                <a:spcPct val="100000"/>
              </a:lnSpc>
            </a:pPr>
            <a:r>
              <a:rPr lang="ru-RU" sz="3200" b="1" i="1" dirty="0">
                <a:solidFill>
                  <a:schemeClr val="tx1"/>
                </a:solidFill>
                <a:effectLst/>
              </a:rPr>
              <a:t>ОАО «</a:t>
            </a:r>
            <a:r>
              <a:rPr lang="ru-RU" sz="3200" b="1" i="1" dirty="0" err="1">
                <a:solidFill>
                  <a:schemeClr val="tx1"/>
                </a:solidFill>
                <a:effectLst/>
              </a:rPr>
              <a:t>Каджеромский</a:t>
            </a:r>
            <a:r>
              <a:rPr lang="ru-RU" sz="3200" b="1" i="1" dirty="0">
                <a:solidFill>
                  <a:schemeClr val="tx1"/>
                </a:solidFill>
                <a:effectLst/>
              </a:rPr>
              <a:t> леспромхоз»</a:t>
            </a:r>
            <a:br>
              <a:rPr lang="ru-RU" sz="3200" b="1" i="1" dirty="0">
                <a:solidFill>
                  <a:schemeClr val="tx1"/>
                </a:solidFill>
                <a:effectLst/>
              </a:rPr>
            </a:br>
            <a:endParaRPr lang="ru-RU" sz="3200" b="1" i="1" dirty="0">
              <a:solidFill>
                <a:schemeClr val="tx1"/>
              </a:solidFill>
              <a:effectLst/>
            </a:endParaRPr>
          </a:p>
        </p:txBody>
      </p:sp>
      <p:sp>
        <p:nvSpPr>
          <p:cNvPr id="3" name="Прямоугольник 2"/>
          <p:cNvSpPr/>
          <p:nvPr/>
        </p:nvSpPr>
        <p:spPr>
          <a:xfrm>
            <a:off x="467544" y="908720"/>
            <a:ext cx="8208912" cy="2031325"/>
          </a:xfrm>
          <a:prstGeom prst="rect">
            <a:avLst/>
          </a:prstGeom>
        </p:spPr>
        <p:txBody>
          <a:bodyPr wrap="square">
            <a:spAutoFit/>
          </a:bodyPr>
          <a:lstStyle/>
          <a:p>
            <a:pPr algn="just"/>
            <a:r>
              <a:rPr lang="ru-RU" dirty="0"/>
              <a:t> </a:t>
            </a:r>
            <a:r>
              <a:rPr lang="ru-RU" dirty="0" smtClean="0"/>
              <a:t>       Главное </a:t>
            </a:r>
            <a:r>
              <a:rPr lang="ru-RU" dirty="0"/>
              <a:t>богатство Коми края – это лес. Заготовка леса в Печорском районе началась с образования </a:t>
            </a:r>
            <a:r>
              <a:rPr lang="ru-RU" dirty="0" err="1"/>
              <a:t>Кожвинского</a:t>
            </a:r>
            <a:r>
              <a:rPr lang="ru-RU" dirty="0"/>
              <a:t> лесопункта комбината «</a:t>
            </a:r>
            <a:r>
              <a:rPr lang="ru-RU" dirty="0" err="1"/>
              <a:t>Печорлес</a:t>
            </a:r>
            <a:r>
              <a:rPr lang="ru-RU" dirty="0"/>
              <a:t>» треста «</a:t>
            </a:r>
            <a:r>
              <a:rPr lang="ru-RU" dirty="0" err="1"/>
              <a:t>Комилес</a:t>
            </a:r>
            <a:r>
              <a:rPr lang="ru-RU" dirty="0"/>
              <a:t>» в 1933 г. В состав лесопункта входило 33 лесоучастка, в 1939 г. был образован </a:t>
            </a:r>
            <a:r>
              <a:rPr lang="ru-RU" dirty="0" err="1"/>
              <a:t>Кожвинский</a:t>
            </a:r>
            <a:r>
              <a:rPr lang="ru-RU" dirty="0"/>
              <a:t> леспромхоз. В 1979 г. переименован в </a:t>
            </a:r>
            <a:r>
              <a:rPr lang="ru-RU" dirty="0" err="1"/>
              <a:t>Каджеромский</a:t>
            </a:r>
            <a:r>
              <a:rPr lang="ru-RU" dirty="0"/>
              <a:t> ЛПХ объединения «</a:t>
            </a:r>
            <a:r>
              <a:rPr lang="ru-RU" dirty="0" err="1"/>
              <a:t>Комилеспром</a:t>
            </a:r>
            <a:r>
              <a:rPr lang="ru-RU" dirty="0"/>
              <a:t>».</a:t>
            </a:r>
          </a:p>
          <a:p>
            <a:pPr algn="just"/>
            <a:r>
              <a:rPr lang="ru-RU" dirty="0"/>
              <a:t>       Фонд № 89 ОАО «</a:t>
            </a:r>
            <a:r>
              <a:rPr lang="ru-RU" dirty="0" err="1"/>
              <a:t>Каджеромский</a:t>
            </a:r>
            <a:r>
              <a:rPr lang="ru-RU" dirty="0"/>
              <a:t> леспромхоз» состоит из </a:t>
            </a:r>
            <a:r>
              <a:rPr lang="ru-RU" b="1" dirty="0"/>
              <a:t>1857 ед. хр. </a:t>
            </a:r>
            <a:r>
              <a:rPr lang="ru-RU" dirty="0"/>
              <a:t>документов по личному составу </a:t>
            </a:r>
            <a:r>
              <a:rPr lang="ru-RU" b="1" dirty="0"/>
              <a:t>за 1933-2001 гг. </a:t>
            </a:r>
            <a:endParaRPr lang="ru-RU" dirty="0"/>
          </a:p>
        </p:txBody>
      </p:sp>
      <p:sp>
        <p:nvSpPr>
          <p:cNvPr id="4" name="Прямоугольник 3"/>
          <p:cNvSpPr/>
          <p:nvPr/>
        </p:nvSpPr>
        <p:spPr>
          <a:xfrm>
            <a:off x="323528" y="5534274"/>
            <a:ext cx="5832647" cy="923330"/>
          </a:xfrm>
          <a:prstGeom prst="rect">
            <a:avLst/>
          </a:prstGeom>
        </p:spPr>
        <p:txBody>
          <a:bodyPr wrap="square">
            <a:spAutoFit/>
          </a:bodyPr>
          <a:lstStyle/>
          <a:p>
            <a:pPr algn="just"/>
            <a:r>
              <a:rPr lang="ru-RU" dirty="0"/>
              <a:t>Решением Арбитражного суда Республики Коми 26 мая 1999 г. ОАО «</a:t>
            </a:r>
            <a:r>
              <a:rPr lang="ru-RU" dirty="0" err="1"/>
              <a:t>Каджеромский</a:t>
            </a:r>
            <a:r>
              <a:rPr lang="ru-RU" dirty="0"/>
              <a:t> ЛПХ» признано банкротом и </a:t>
            </a:r>
            <a:r>
              <a:rPr lang="ru-RU" dirty="0" smtClean="0"/>
              <a:t>ликвидировано  </a:t>
            </a:r>
            <a:r>
              <a:rPr lang="ru-RU" dirty="0"/>
              <a:t>в феврале 2001 г. </a:t>
            </a:r>
          </a:p>
        </p:txBody>
      </p:sp>
      <p:pic>
        <p:nvPicPr>
          <p:cNvPr id="5" name="Picture 4" descr="H:\для архива (2)\для архива\Каджеромский леспромхоз\Каджеромский леспромхоз Обрубка сучьев. 1986 г. КП 219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894" y="2852936"/>
            <a:ext cx="2207504" cy="17370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для архива (2)\для архива\Каджеромский леспромхоз\Бригада лесозаготовителей Каджеромского леспромхоза. 1986 г. НВ 110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5894" y="4711108"/>
            <a:ext cx="2244520" cy="1746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H:\для архива (2)\для архива\Каджеромский леспромхоз\Каджеромский ЛПХ на нижнем складе. 1986 г. КП  219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068960"/>
            <a:ext cx="1788647" cy="22917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для архива (2)\для архива\Каджеромский леспромхоз\Идёт вывозка леса в Каджеромском леспромхозе. 1986 г. НВ 1109.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3244790"/>
            <a:ext cx="2541256" cy="194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88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384" y="188640"/>
            <a:ext cx="8115868" cy="1329753"/>
          </a:xfrm>
        </p:spPr>
        <p:txBody>
          <a:bodyPr/>
          <a:lstStyle/>
          <a:p>
            <a:pPr>
              <a:lnSpc>
                <a:spcPct val="100000"/>
              </a:lnSpc>
            </a:pPr>
            <a:r>
              <a:rPr lang="ru-RU" sz="3200" dirty="0">
                <a:effectLst/>
              </a:rPr>
              <a:t>Муниципальная услуга, предоставляемая архивным отделом</a:t>
            </a:r>
          </a:p>
        </p:txBody>
      </p:sp>
      <p:sp>
        <p:nvSpPr>
          <p:cNvPr id="3" name="Прямоугольник 2"/>
          <p:cNvSpPr/>
          <p:nvPr/>
        </p:nvSpPr>
        <p:spPr>
          <a:xfrm>
            <a:off x="575556" y="1700808"/>
            <a:ext cx="8100900" cy="3693319"/>
          </a:xfrm>
          <a:prstGeom prst="rect">
            <a:avLst/>
          </a:prstGeom>
        </p:spPr>
        <p:txBody>
          <a:bodyPr wrap="square">
            <a:spAutoFit/>
          </a:bodyPr>
          <a:lstStyle/>
          <a:p>
            <a:pPr algn="just"/>
            <a:r>
              <a:rPr lang="ru-RU" dirty="0" smtClean="0"/>
              <a:t>         Архивный </a:t>
            </a:r>
            <a:r>
              <a:rPr lang="ru-RU" dirty="0"/>
              <a:t>отдел предоставляет муниципальную услугу: Выдача архивных справок, копий архивных документов и архивных выписок по архивным документам, которая связана с реализацией законных прав и свобод граждан</a:t>
            </a:r>
            <a:r>
              <a:rPr lang="ru-RU" dirty="0" smtClean="0"/>
              <a:t>.</a:t>
            </a:r>
          </a:p>
          <a:p>
            <a:pPr algn="just"/>
            <a:r>
              <a:rPr lang="ru-RU" dirty="0" smtClean="0"/>
              <a:t>         Большинство </a:t>
            </a:r>
            <a:r>
              <a:rPr lang="ru-RU" dirty="0"/>
              <a:t>запросов связано с подтверждением трудового, льготного стажа граждан, размером заработной платы, т.е. тех сведений, которые необходимы для начисления трудовой пенсии или пенсии по инвалидности. Предоставляя муниципальную услугу по выдаче архивных справок, копий архивных документов и выписок по архивным документам, архивный отдел обеспечивает социальную защиту граждан.</a:t>
            </a:r>
          </a:p>
          <a:p>
            <a:pPr algn="just"/>
            <a:r>
              <a:rPr lang="ru-RU" dirty="0"/>
              <a:t>         В 2021 году поступило 2002 запроса, исполнено 108 тематических и 1894 социально-правовых запросов из них:</a:t>
            </a:r>
            <a:endParaRPr lang="ru-RU" dirty="0" smtClean="0"/>
          </a:p>
          <a:p>
            <a:pPr algn="just"/>
            <a:endParaRPr lang="ru-RU" dirty="0"/>
          </a:p>
        </p:txBody>
      </p:sp>
      <p:sp>
        <p:nvSpPr>
          <p:cNvPr id="4" name="Прямоугольник 3"/>
          <p:cNvSpPr/>
          <p:nvPr/>
        </p:nvSpPr>
        <p:spPr>
          <a:xfrm>
            <a:off x="575556" y="4272677"/>
            <a:ext cx="7992888" cy="369332"/>
          </a:xfrm>
          <a:prstGeom prst="rect">
            <a:avLst/>
          </a:prstGeom>
        </p:spPr>
        <p:txBody>
          <a:bodyPr wrap="square">
            <a:spAutoFit/>
          </a:bodyPr>
          <a:lstStyle/>
          <a:p>
            <a:pPr algn="ctr"/>
            <a:r>
              <a:rPr lang="ru-RU" dirty="0"/>
              <a:t> </a:t>
            </a:r>
          </a:p>
        </p:txBody>
      </p:sp>
      <p:graphicFrame>
        <p:nvGraphicFramePr>
          <p:cNvPr id="5" name="Диаграмма 4"/>
          <p:cNvGraphicFramePr/>
          <p:nvPr>
            <p:extLst>
              <p:ext uri="{D42A27DB-BD31-4B8C-83A1-F6EECF244321}">
                <p14:modId xmlns:p14="http://schemas.microsoft.com/office/powerpoint/2010/main" val="40473165"/>
              </p:ext>
            </p:extLst>
          </p:nvPr>
        </p:nvGraphicFramePr>
        <p:xfrm>
          <a:off x="1823414" y="4941168"/>
          <a:ext cx="5616624" cy="15437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8598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41" y="188640"/>
            <a:ext cx="9145016" cy="1051520"/>
          </a:xfrm>
        </p:spPr>
        <p:txBody>
          <a:bodyPr/>
          <a:lstStyle/>
          <a:p>
            <a:pPr>
              <a:lnSpc>
                <a:spcPct val="100000"/>
              </a:lnSpc>
            </a:pPr>
            <a:r>
              <a:rPr lang="ru-RU" sz="3000" dirty="0">
                <a:effectLst/>
              </a:rPr>
              <a:t>Количество исполненных социально-правовых </a:t>
            </a:r>
            <a:br>
              <a:rPr lang="ru-RU" sz="3000" dirty="0">
                <a:effectLst/>
              </a:rPr>
            </a:br>
            <a:r>
              <a:rPr lang="ru-RU" sz="3000" dirty="0">
                <a:effectLst/>
              </a:rPr>
              <a:t>и тематических запросов за 2008–2021гг.</a:t>
            </a:r>
            <a:endParaRPr lang="ru-RU" sz="3000" dirty="0">
              <a:solidFill>
                <a:schemeClr val="tx1"/>
              </a:solidFill>
            </a:endParaRPr>
          </a:p>
        </p:txBody>
      </p:sp>
      <p:graphicFrame>
        <p:nvGraphicFramePr>
          <p:cNvPr id="3" name="Объект 4"/>
          <p:cNvGraphicFramePr>
            <a:graphicFrameLocks/>
          </p:cNvGraphicFramePr>
          <p:nvPr>
            <p:extLst>
              <p:ext uri="{D42A27DB-BD31-4B8C-83A1-F6EECF244321}">
                <p14:modId xmlns:p14="http://schemas.microsoft.com/office/powerpoint/2010/main" val="295197571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4821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фотокопии старая\IMG_41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68" y="620688"/>
            <a:ext cx="2697758" cy="35970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фотокопии старая\29-01-2018_11-13-47\IMG_43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1273" y="2276872"/>
            <a:ext cx="3341453" cy="30260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фотокопии\помещение у Н,Ф,\IMG_49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7163" y="620688"/>
            <a:ext cx="2697758" cy="359701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259632" y="5661248"/>
            <a:ext cx="6436410" cy="646331"/>
          </a:xfrm>
          <a:prstGeom prst="rect">
            <a:avLst/>
          </a:prstGeom>
        </p:spPr>
        <p:txBody>
          <a:bodyPr wrap="square">
            <a:spAutoFit/>
          </a:bodyPr>
          <a:lstStyle/>
          <a:p>
            <a:pPr algn="ctr"/>
            <a:r>
              <a:rPr lang="ru-RU" dirty="0"/>
              <a:t>Исполнение социально-правовых и тематических запросов работниками архивного отдела</a:t>
            </a:r>
          </a:p>
        </p:txBody>
      </p:sp>
    </p:spTree>
    <p:extLst>
      <p:ext uri="{BB962C8B-B14F-4D97-AF65-F5344CB8AC3E}">
        <p14:creationId xmlns:p14="http://schemas.microsoft.com/office/powerpoint/2010/main" val="2933651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nSpc>
                <a:spcPct val="100000"/>
              </a:lnSpc>
            </a:pPr>
            <a:r>
              <a:rPr lang="ru-RU" sz="3200" dirty="0">
                <a:effectLst/>
              </a:rPr>
              <a:t>Предоставление пользователям</a:t>
            </a:r>
            <a:br>
              <a:rPr lang="ru-RU" sz="3200" dirty="0">
                <a:effectLst/>
              </a:rPr>
            </a:br>
            <a:r>
              <a:rPr lang="ru-RU" sz="3200" dirty="0">
                <a:effectLst/>
              </a:rPr>
              <a:t> архивных документов</a:t>
            </a:r>
            <a:endParaRPr lang="ru-RU" sz="3200" dirty="0"/>
          </a:p>
        </p:txBody>
      </p:sp>
      <p:sp>
        <p:nvSpPr>
          <p:cNvPr id="3" name="Прямоугольник 2"/>
          <p:cNvSpPr/>
          <p:nvPr/>
        </p:nvSpPr>
        <p:spPr>
          <a:xfrm>
            <a:off x="638244" y="1772816"/>
            <a:ext cx="7920880" cy="4478149"/>
          </a:xfrm>
          <a:prstGeom prst="rect">
            <a:avLst/>
          </a:prstGeom>
        </p:spPr>
        <p:txBody>
          <a:bodyPr wrap="square">
            <a:spAutoFit/>
          </a:bodyPr>
          <a:lstStyle/>
          <a:p>
            <a:pPr algn="just">
              <a:spcAft>
                <a:spcPts val="600"/>
              </a:spcAft>
            </a:pPr>
            <a:r>
              <a:rPr lang="ru-RU" dirty="0"/>
              <a:t> </a:t>
            </a:r>
            <a:r>
              <a:rPr lang="ru-RU" dirty="0" smtClean="0"/>
              <a:t>      </a:t>
            </a:r>
            <a:r>
              <a:rPr lang="ru-RU" sz="2000" dirty="0" smtClean="0"/>
              <a:t>Основные </a:t>
            </a:r>
            <a:r>
              <a:rPr lang="ru-RU" sz="2000" dirty="0"/>
              <a:t>пользователи архивных документов:</a:t>
            </a:r>
          </a:p>
          <a:p>
            <a:pPr algn="just">
              <a:buFontTx/>
              <a:buChar char="-"/>
            </a:pPr>
            <a:r>
              <a:rPr lang="ru-RU" sz="2000" dirty="0"/>
              <a:t>работники архивного отдела </a:t>
            </a:r>
          </a:p>
          <a:p>
            <a:pPr algn="just">
              <a:buFontTx/>
              <a:buChar char="-"/>
            </a:pPr>
            <a:r>
              <a:rPr lang="ru-RU" sz="2000" dirty="0"/>
              <a:t>органы местного самоуправления</a:t>
            </a:r>
          </a:p>
          <a:p>
            <a:pPr algn="just">
              <a:buFontTx/>
              <a:buChar char="-"/>
            </a:pPr>
            <a:r>
              <a:rPr lang="ru-RU" sz="2000" dirty="0"/>
              <a:t>организации</a:t>
            </a:r>
          </a:p>
          <a:p>
            <a:pPr algn="just">
              <a:buFontTx/>
              <a:buChar char="-"/>
            </a:pPr>
            <a:r>
              <a:rPr lang="ru-RU" sz="2000" dirty="0"/>
              <a:t>краеведы</a:t>
            </a:r>
          </a:p>
          <a:p>
            <a:pPr algn="just">
              <a:buFontTx/>
              <a:buChar char="-"/>
            </a:pPr>
            <a:r>
              <a:rPr lang="ru-RU" sz="2000" dirty="0"/>
              <a:t>Муниципальное бюджетное учреждение «Печорский краеведческий музей»</a:t>
            </a:r>
          </a:p>
          <a:p>
            <a:pPr algn="just">
              <a:buFontTx/>
              <a:buChar char="-"/>
            </a:pPr>
            <a:r>
              <a:rPr lang="ru-RU" sz="2000" dirty="0"/>
              <a:t>учащиеся образовательных учреждений</a:t>
            </a:r>
          </a:p>
          <a:p>
            <a:pPr algn="just">
              <a:buFontTx/>
              <a:buChar char="-"/>
            </a:pPr>
            <a:endParaRPr lang="ru-RU" sz="2000" dirty="0"/>
          </a:p>
          <a:p>
            <a:r>
              <a:rPr lang="ru-RU" sz="2000" dirty="0"/>
              <a:t>      Всего предоставлено пользователям в 2022 г. -  </a:t>
            </a:r>
            <a:r>
              <a:rPr lang="ru-RU" sz="2000" b="1" dirty="0"/>
              <a:t>13430 ед. </a:t>
            </a:r>
            <a:r>
              <a:rPr lang="ru-RU" sz="2000" b="1" dirty="0" err="1"/>
              <a:t>хр</a:t>
            </a:r>
            <a:r>
              <a:rPr lang="ru-RU" sz="2000" b="1" dirty="0"/>
              <a:t>:</a:t>
            </a:r>
            <a:endParaRPr lang="ru-RU" sz="2000" dirty="0"/>
          </a:p>
          <a:p>
            <a:r>
              <a:rPr lang="ru-RU" sz="2000" dirty="0"/>
              <a:t>- исследователям – </a:t>
            </a:r>
            <a:r>
              <a:rPr lang="ru-RU" sz="2000" b="1" dirty="0"/>
              <a:t>17 ед. хр. </a:t>
            </a:r>
            <a:endParaRPr lang="ru-RU" sz="2000" dirty="0"/>
          </a:p>
          <a:p>
            <a:r>
              <a:rPr lang="ru-RU" sz="2000" dirty="0"/>
              <a:t>- выдано во временное пользование –   </a:t>
            </a:r>
            <a:r>
              <a:rPr lang="ru-RU" sz="2000" b="1" dirty="0"/>
              <a:t>8 ед. хр.</a:t>
            </a:r>
            <a:r>
              <a:rPr lang="ru-RU" sz="2000" dirty="0"/>
              <a:t> </a:t>
            </a:r>
          </a:p>
          <a:p>
            <a:r>
              <a:rPr lang="ru-RU" sz="2000" dirty="0"/>
              <a:t>- выдано для исполнения запросов – </a:t>
            </a:r>
            <a:r>
              <a:rPr lang="ru-RU" sz="2000" b="1" dirty="0"/>
              <a:t>13405 ед. хр.</a:t>
            </a:r>
            <a:endParaRPr lang="ru-RU" sz="2000" dirty="0"/>
          </a:p>
          <a:p>
            <a:r>
              <a:rPr lang="ru-RU" sz="2000" dirty="0"/>
              <a:t>      Выполнено копий документов – </a:t>
            </a:r>
            <a:r>
              <a:rPr lang="ru-RU" sz="2000" b="1" dirty="0"/>
              <a:t>781,</a:t>
            </a:r>
            <a:r>
              <a:rPr lang="ru-RU" sz="2000" dirty="0"/>
              <a:t> листов – </a:t>
            </a:r>
            <a:r>
              <a:rPr lang="ru-RU" sz="2000" b="1" dirty="0"/>
              <a:t>925.</a:t>
            </a:r>
            <a:endParaRPr lang="ru-RU" sz="2000" dirty="0"/>
          </a:p>
        </p:txBody>
      </p:sp>
    </p:spTree>
    <p:extLst>
      <p:ext uri="{BB962C8B-B14F-4D97-AF65-F5344CB8AC3E}">
        <p14:creationId xmlns:p14="http://schemas.microsoft.com/office/powerpoint/2010/main" val="1537304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03521"/>
          <p:cNvPicPr>
            <a:picLocks noChangeAspect="1" noChangeArrowheads="1"/>
          </p:cNvPicPr>
          <p:nvPr/>
        </p:nvPicPr>
        <p:blipFill>
          <a:blip r:embed="rId2" cstate="print">
            <a:extLst>
              <a:ext uri="{28A0092B-C50C-407E-A947-70E740481C1C}">
                <a14:useLocalDpi xmlns:a14="http://schemas.microsoft.com/office/drawing/2010/main" val="0"/>
              </a:ext>
            </a:extLst>
          </a:blip>
          <a:srcRect l="10840" t="3738" r="13637" b="5608"/>
          <a:stretch>
            <a:fillRect/>
          </a:stretch>
        </p:blipFill>
        <p:spPr bwMode="auto">
          <a:xfrm>
            <a:off x="683568" y="476672"/>
            <a:ext cx="2659873"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Тренинская\Desktop\инфо с флешки\фото в шк. 5 с Л.О\DSC035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0775" y="476672"/>
            <a:ext cx="3681012" cy="2760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фотокопии\исследователь Синцова\IMG_528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028917"/>
            <a:ext cx="2350205" cy="3133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Тренинская\Desktop\инфо с флешки\фото в шк. 5 с Л.О\DSC0352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0775" y="3424846"/>
            <a:ext cx="3650237" cy="273767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158467" y="6347190"/>
            <a:ext cx="5544616" cy="369332"/>
          </a:xfrm>
          <a:prstGeom prst="rect">
            <a:avLst/>
          </a:prstGeom>
        </p:spPr>
        <p:txBody>
          <a:bodyPr wrap="square">
            <a:spAutoFit/>
          </a:bodyPr>
          <a:lstStyle/>
          <a:p>
            <a:r>
              <a:rPr lang="ru-RU" dirty="0"/>
              <a:t>Работа исследователей в архивном отделе</a:t>
            </a:r>
          </a:p>
        </p:txBody>
      </p:sp>
    </p:spTree>
    <p:extLst>
      <p:ext uri="{BB962C8B-B14F-4D97-AF65-F5344CB8AC3E}">
        <p14:creationId xmlns:p14="http://schemas.microsoft.com/office/powerpoint/2010/main" val="10608977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Тренинская\Desktop\IMG_45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223" y="152031"/>
            <a:ext cx="3635174" cy="23713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фотокопии\фото книг и справочников музея\IMG_45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85195"/>
            <a:ext cx="316835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фотокопии\фото книги\IMG_49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22812"/>
            <a:ext cx="5175452" cy="22187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H:\фотокопии\фото книги\IMG_498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2622812"/>
            <a:ext cx="2808312" cy="223914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4852936"/>
            <a:ext cx="8640960" cy="2040342"/>
          </a:xfrm>
          <a:prstGeom prst="rect">
            <a:avLst/>
          </a:prstGeom>
        </p:spPr>
        <p:txBody>
          <a:bodyPr wrap="square">
            <a:spAutoFit/>
          </a:bodyPr>
          <a:lstStyle/>
          <a:p>
            <a:pPr indent="533400" algn="just"/>
            <a:r>
              <a:rPr lang="ru-RU" dirty="0"/>
              <a:t>Сборник документов и материалов по истории </a:t>
            </a:r>
            <a:r>
              <a:rPr lang="ru-RU" dirty="0" err="1"/>
              <a:t>Кожвинского</a:t>
            </a:r>
            <a:r>
              <a:rPr lang="ru-RU" dirty="0"/>
              <a:t> района Коми АССР «Далекие сороковые…», Краеведческий сборник «Их имена в истории края», издание «Кинотеатры города Печоры – их прошлое и настоящее, Сборник документов и материалов по истории города Печоры «Первые шаги…», Календарь юбилейных, знаменательных и памятных дат МО МР «Печора», издание «Печора…истории перебирая даты» подготовлены с использованием документов архивного отдела.</a:t>
            </a:r>
          </a:p>
        </p:txBody>
      </p:sp>
    </p:spTree>
    <p:extLst>
      <p:ext uri="{BB962C8B-B14F-4D97-AF65-F5344CB8AC3E}">
        <p14:creationId xmlns:p14="http://schemas.microsoft.com/office/powerpoint/2010/main" val="30008338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19256" cy="1411560"/>
          </a:xfrm>
        </p:spPr>
        <p:txBody>
          <a:bodyPr/>
          <a:lstStyle/>
          <a:p>
            <a:pPr>
              <a:lnSpc>
                <a:spcPct val="100000"/>
              </a:lnSpc>
            </a:pPr>
            <a:r>
              <a:rPr lang="ru-RU" sz="3200" dirty="0">
                <a:effectLst/>
              </a:rPr>
              <a:t>Использование архивных документов на выставках в МБУ </a:t>
            </a:r>
            <a:r>
              <a:rPr lang="ru-RU" sz="3200" dirty="0" smtClean="0">
                <a:effectLst/>
              </a:rPr>
              <a:t>«</a:t>
            </a:r>
            <a:r>
              <a:rPr lang="ru-RU" sz="3200" dirty="0">
                <a:effectLst/>
              </a:rPr>
              <a:t>Печорский </a:t>
            </a:r>
            <a:r>
              <a:rPr lang="ru-RU" sz="3200" dirty="0" smtClean="0">
                <a:effectLst/>
              </a:rPr>
              <a:t/>
            </a:r>
            <a:br>
              <a:rPr lang="ru-RU" sz="3200" dirty="0" smtClean="0">
                <a:effectLst/>
              </a:rPr>
            </a:br>
            <a:r>
              <a:rPr lang="ru-RU" sz="3200" dirty="0" smtClean="0">
                <a:effectLst/>
              </a:rPr>
              <a:t>историко-краеведческий </a:t>
            </a:r>
            <a:r>
              <a:rPr lang="ru-RU" sz="3200" dirty="0">
                <a:effectLst/>
              </a:rPr>
              <a:t>музей»</a:t>
            </a:r>
          </a:p>
        </p:txBody>
      </p:sp>
      <p:sp>
        <p:nvSpPr>
          <p:cNvPr id="3" name="Объект 2"/>
          <p:cNvSpPr>
            <a:spLocks noGrp="1"/>
          </p:cNvSpPr>
          <p:nvPr>
            <p:ph idx="1"/>
          </p:nvPr>
        </p:nvSpPr>
        <p:spPr>
          <a:xfrm>
            <a:off x="457200" y="1600200"/>
            <a:ext cx="8363272" cy="5069160"/>
          </a:xfrm>
        </p:spPr>
        <p:txBody>
          <a:bodyPr>
            <a:normAutofit fontScale="92500" lnSpcReduction="20000"/>
          </a:bodyPr>
          <a:lstStyle/>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endParaRPr lang="ru-RU" dirty="0">
              <a:solidFill>
                <a:schemeClr val="tx1"/>
              </a:solidFill>
            </a:endParaRPr>
          </a:p>
          <a:p>
            <a:pPr marL="0" indent="0" algn="ctr">
              <a:buNone/>
            </a:pPr>
            <a:r>
              <a:rPr lang="ru-RU" dirty="0">
                <a:solidFill>
                  <a:schemeClr val="tx1"/>
                </a:solidFill>
              </a:rPr>
              <a:t>«Далекие сороковые…»</a:t>
            </a:r>
          </a:p>
          <a:p>
            <a:pPr marL="0" indent="0" algn="ctr">
              <a:buNone/>
            </a:pPr>
            <a:endParaRPr lang="ru-RU" dirty="0">
              <a:solidFill>
                <a:schemeClr val="tx1"/>
              </a:solidFill>
              <a:latin typeface="+mn-lt"/>
            </a:endParaRPr>
          </a:p>
        </p:txBody>
      </p:sp>
      <p:pic>
        <p:nvPicPr>
          <p:cNvPr id="4098" name="Picture 2" descr="H:\фотокопии\копия далекие 40-е музей\выставка Далекие 40-е... 0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594" y="1751738"/>
            <a:ext cx="2664296" cy="199822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фотокопии\копия далекие 40-е музей\выставка Далекие 40-е... 0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1751738"/>
            <a:ext cx="2651787" cy="19888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фотокопии\копия далекие 40-е музей\выставка Далекие 40-е... 0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594" y="4117063"/>
            <a:ext cx="2784309" cy="208823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фотокопии\копия далекие 40-е музей\выставка Далекие 40-е... 0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4494" y="4117063"/>
            <a:ext cx="2835149" cy="2126362"/>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фотокопии\копия далекие 40-е музей\выставка Далекие 40-е... 08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4237" y="1751738"/>
            <a:ext cx="2114592" cy="21122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фотокопии\открытие выставки Иванова музей\Открытие выставки Далекие сороковые в музее. 19 марта 2011 г. Фото И. Ивановой\IMG_112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1657" y="4267793"/>
            <a:ext cx="2339752" cy="175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9330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3414"/>
            <a:ext cx="8229600" cy="1600200"/>
          </a:xfrm>
        </p:spPr>
        <p:txBody>
          <a:bodyPr/>
          <a:lstStyle/>
          <a:p>
            <a:pPr>
              <a:lnSpc>
                <a:spcPct val="100000"/>
              </a:lnSpc>
            </a:pPr>
            <a:r>
              <a:rPr lang="ru-RU" sz="3200" dirty="0">
                <a:effectLst/>
              </a:rPr>
              <a:t>Состав документов архивного отдела</a:t>
            </a:r>
            <a:br>
              <a:rPr lang="ru-RU" sz="3200" dirty="0">
                <a:effectLst/>
              </a:rPr>
            </a:br>
            <a:r>
              <a:rPr lang="ru-RU" sz="3200" dirty="0">
                <a:effectLst/>
              </a:rPr>
              <a:t>на 01.01.2022 г. –  383 фонда </a:t>
            </a:r>
            <a:br>
              <a:rPr lang="ru-RU" sz="3200" dirty="0">
                <a:effectLst/>
              </a:rPr>
            </a:br>
            <a:r>
              <a:rPr lang="ru-RU" sz="3200" dirty="0">
                <a:effectLst/>
              </a:rPr>
              <a:t>документов за 1925-2020 гг.</a:t>
            </a:r>
            <a:endParaRPr lang="ru-RU" sz="3200" dirty="0"/>
          </a:p>
        </p:txBody>
      </p:sp>
      <p:graphicFrame>
        <p:nvGraphicFramePr>
          <p:cNvPr id="4" name="Объект 3"/>
          <p:cNvGraphicFramePr>
            <a:graphicFrameLocks/>
          </p:cNvGraphicFramePr>
          <p:nvPr>
            <p:extLst>
              <p:ext uri="{D42A27DB-BD31-4B8C-83A1-F6EECF244321}">
                <p14:modId xmlns:p14="http://schemas.microsoft.com/office/powerpoint/2010/main" val="3201297130"/>
              </p:ext>
            </p:extLst>
          </p:nvPr>
        </p:nvGraphicFramePr>
        <p:xfrm>
          <a:off x="432730" y="1834383"/>
          <a:ext cx="8208912" cy="3384375"/>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1403648" y="5229200"/>
            <a:ext cx="7219441" cy="1477328"/>
          </a:xfrm>
          <a:prstGeom prst="rect">
            <a:avLst/>
          </a:prstGeom>
        </p:spPr>
        <p:txBody>
          <a:bodyPr wrap="square">
            <a:spAutoFit/>
          </a:bodyPr>
          <a:lstStyle/>
          <a:p>
            <a:r>
              <a:rPr lang="ru-RU" dirty="0"/>
              <a:t>1 – управленческая документация              </a:t>
            </a:r>
            <a:r>
              <a:rPr lang="ru-RU" b="1" dirty="0"/>
              <a:t>– 76 фондов</a:t>
            </a:r>
          </a:p>
          <a:p>
            <a:r>
              <a:rPr lang="ru-RU" dirty="0"/>
              <a:t>2 - документы по личному составу              </a:t>
            </a:r>
            <a:r>
              <a:rPr lang="ru-RU" b="1" dirty="0"/>
              <a:t>– 303 </a:t>
            </a:r>
            <a:r>
              <a:rPr lang="ru-RU" b="1" dirty="0" smtClean="0"/>
              <a:t>фонда</a:t>
            </a:r>
            <a:endParaRPr lang="ru-RU" b="1" dirty="0"/>
          </a:p>
          <a:p>
            <a:r>
              <a:rPr lang="ru-RU" dirty="0"/>
              <a:t>3 - документы личного происхождения     </a:t>
            </a:r>
            <a:r>
              <a:rPr lang="ru-RU" b="1" dirty="0"/>
              <a:t>– 2 фонда</a:t>
            </a:r>
          </a:p>
          <a:p>
            <a:r>
              <a:rPr lang="ru-RU" dirty="0"/>
              <a:t>4 – фотодокументы                                           </a:t>
            </a:r>
            <a:r>
              <a:rPr lang="ru-RU" b="1" dirty="0"/>
              <a:t>- 1 фонд</a:t>
            </a:r>
          </a:p>
          <a:p>
            <a:r>
              <a:rPr lang="ru-RU" dirty="0"/>
              <a:t>5 – научно-техническая документация        </a:t>
            </a:r>
            <a:r>
              <a:rPr lang="ru-RU" b="1" dirty="0"/>
              <a:t>- 1 фонд</a:t>
            </a:r>
          </a:p>
        </p:txBody>
      </p:sp>
    </p:spTree>
    <p:extLst>
      <p:ext uri="{BB962C8B-B14F-4D97-AF65-F5344CB8AC3E}">
        <p14:creationId xmlns:p14="http://schemas.microsoft.com/office/powerpoint/2010/main" val="2047423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9977" y="836712"/>
            <a:ext cx="8424936" cy="5447645"/>
          </a:xfrm>
          <a:prstGeom prst="rect">
            <a:avLst/>
          </a:prstGeom>
        </p:spPr>
        <p:txBody>
          <a:bodyPr wrap="square">
            <a:spAutoFit/>
          </a:bodyPr>
          <a:lstStyle/>
          <a:p>
            <a:pPr algn="just"/>
            <a:r>
              <a:rPr lang="ru-RU" dirty="0" smtClean="0"/>
              <a:t>          В </a:t>
            </a:r>
            <a:r>
              <a:rPr lang="ru-RU" dirty="0"/>
              <a:t>акте обследования состояния архивной работы и хранения документальных материалов </a:t>
            </a:r>
            <a:r>
              <a:rPr lang="ru-RU" dirty="0" err="1"/>
              <a:t>Кожвинского</a:t>
            </a:r>
            <a:r>
              <a:rPr lang="ru-RU" dirty="0"/>
              <a:t> районного Государственного архива НКВД Коми АССР имеются данные, что </a:t>
            </a:r>
            <a:r>
              <a:rPr lang="ru-RU" dirty="0" err="1"/>
              <a:t>Кожвинский</a:t>
            </a:r>
            <a:r>
              <a:rPr lang="ru-RU" dirty="0"/>
              <a:t> </a:t>
            </a:r>
            <a:r>
              <a:rPr lang="ru-RU" dirty="0" err="1"/>
              <a:t>райархив</a:t>
            </a:r>
            <a:r>
              <a:rPr lang="ru-RU" dirty="0"/>
              <a:t> </a:t>
            </a:r>
            <a:r>
              <a:rPr lang="ru-RU" dirty="0" smtClean="0"/>
              <a:t>был образован </a:t>
            </a:r>
            <a:r>
              <a:rPr lang="ru-RU" dirty="0"/>
              <a:t>в июне месяце 1943 года и состоял из фондов сельсоветов вошедших в состав </a:t>
            </a:r>
            <a:r>
              <a:rPr lang="ru-RU" dirty="0" err="1"/>
              <a:t>Кожвинского</a:t>
            </a:r>
            <a:r>
              <a:rPr lang="ru-RU" dirty="0"/>
              <a:t> района. Архив насчитывал 1183 </a:t>
            </a:r>
            <a:r>
              <a:rPr lang="ru-RU" dirty="0" err="1"/>
              <a:t>ед.хр</a:t>
            </a:r>
            <a:r>
              <a:rPr lang="ru-RU" dirty="0"/>
              <a:t>. и 7 фондов. </a:t>
            </a:r>
            <a:r>
              <a:rPr lang="ru-RU" dirty="0" err="1"/>
              <a:t>Кожвинский</a:t>
            </a:r>
            <a:r>
              <a:rPr lang="ru-RU" dirty="0"/>
              <a:t> </a:t>
            </a:r>
            <a:r>
              <a:rPr lang="ru-RU" dirty="0" err="1"/>
              <a:t>райархив</a:t>
            </a:r>
            <a:r>
              <a:rPr lang="ru-RU" dirty="0"/>
              <a:t> находился в небольшой комнате, имеющей один стеллаж на котором был размещен документальный материал. В акте отражены недостатки по оформлению документов, справочного материала и выводы о состоянии архивного </a:t>
            </a:r>
            <a:r>
              <a:rPr lang="ru-RU" dirty="0" smtClean="0"/>
              <a:t>дела. Рекомендовано </a:t>
            </a:r>
            <a:r>
              <a:rPr lang="ru-RU" dirty="0"/>
              <a:t>охватить все районные учреждения и сельсоветы и оказать им практическую помощь</a:t>
            </a:r>
            <a:r>
              <a:rPr lang="ru-RU" dirty="0" smtClean="0"/>
              <a:t>.(1)</a:t>
            </a:r>
          </a:p>
          <a:p>
            <a:pPr algn="just"/>
            <a:r>
              <a:rPr lang="ru-RU" dirty="0" smtClean="0"/>
              <a:t>          В </a:t>
            </a:r>
            <a:r>
              <a:rPr lang="ru-RU" dirty="0"/>
              <a:t>паспорте архива </a:t>
            </a:r>
            <a:r>
              <a:rPr lang="ru-RU" dirty="0" err="1"/>
              <a:t>Кожвинского</a:t>
            </a:r>
            <a:r>
              <a:rPr lang="ru-RU" dirty="0"/>
              <a:t> района, г. Печора от 30 марта 1951 г</a:t>
            </a:r>
            <a:r>
              <a:rPr lang="ru-RU" dirty="0" smtClean="0"/>
              <a:t>.: </a:t>
            </a:r>
            <a:r>
              <a:rPr lang="ru-RU" dirty="0"/>
              <a:t>на хранении </a:t>
            </a:r>
            <a:r>
              <a:rPr lang="ru-RU" dirty="0" smtClean="0"/>
              <a:t>находится </a:t>
            </a:r>
            <a:r>
              <a:rPr lang="ru-RU" dirty="0"/>
              <a:t>6438 </a:t>
            </a:r>
            <a:r>
              <a:rPr lang="ru-RU" dirty="0" err="1"/>
              <a:t>ед.хр</a:t>
            </a:r>
            <a:r>
              <a:rPr lang="ru-RU" dirty="0"/>
              <a:t>. документальных материалов</a:t>
            </a:r>
            <a:r>
              <a:rPr lang="ru-RU" dirty="0" smtClean="0"/>
              <a:t>.(2)</a:t>
            </a:r>
            <a:endParaRPr lang="ru-RU" dirty="0"/>
          </a:p>
          <a:p>
            <a:pPr algn="just"/>
            <a:r>
              <a:rPr lang="ru-RU" dirty="0"/>
              <a:t>        </a:t>
            </a:r>
            <a:r>
              <a:rPr lang="ru-RU" dirty="0" smtClean="0"/>
              <a:t> </a:t>
            </a:r>
            <a:r>
              <a:rPr lang="ru-RU" dirty="0"/>
              <a:t> В докладной записке о работе </a:t>
            </a:r>
            <a:r>
              <a:rPr lang="ru-RU" dirty="0" err="1"/>
              <a:t>Кожвинского</a:t>
            </a:r>
            <a:r>
              <a:rPr lang="ru-RU" dirty="0"/>
              <a:t> районного государственного архива за 1955 г. </a:t>
            </a:r>
            <a:r>
              <a:rPr lang="ru-RU" dirty="0" smtClean="0"/>
              <a:t>значится: </a:t>
            </a:r>
            <a:r>
              <a:rPr lang="ru-RU" dirty="0"/>
              <a:t>47 фондов, 12201 </a:t>
            </a:r>
            <a:r>
              <a:rPr lang="ru-RU" dirty="0" err="1"/>
              <a:t>ед.хр</a:t>
            </a:r>
            <a:r>
              <a:rPr lang="ru-RU" dirty="0"/>
              <a:t>. документальных материалов.(3</a:t>
            </a:r>
            <a:r>
              <a:rPr lang="ru-RU" dirty="0" smtClean="0"/>
              <a:t>)</a:t>
            </a:r>
          </a:p>
          <a:p>
            <a:pPr algn="just"/>
            <a:endParaRPr lang="ru-RU" dirty="0"/>
          </a:p>
          <a:p>
            <a:pPr algn="just"/>
            <a:endParaRPr lang="ru-RU" sz="1200" dirty="0" smtClean="0"/>
          </a:p>
          <a:p>
            <a:pPr algn="just"/>
            <a:r>
              <a:rPr lang="ru-RU" sz="1200" dirty="0" smtClean="0"/>
              <a:t>(1) </a:t>
            </a:r>
            <a:r>
              <a:rPr lang="ru-RU" sz="1200" dirty="0"/>
              <a:t>- ГУ РК «Национальный архив Республики Коми», Ф.Р-153, Оп.1, Д.1, Лл.1-4.    </a:t>
            </a:r>
          </a:p>
          <a:p>
            <a:pPr algn="just"/>
            <a:r>
              <a:rPr lang="ru-RU" sz="1200" dirty="0" smtClean="0"/>
              <a:t>(2) - ГУ </a:t>
            </a:r>
            <a:r>
              <a:rPr lang="ru-RU" sz="1200" dirty="0"/>
              <a:t>РК «Национальный архив Республики Коми», Ф.Р-153П, Оп.1, Д.2, Лл.23, 23об. </a:t>
            </a:r>
            <a:endParaRPr lang="ru-RU" sz="1200" dirty="0" smtClean="0"/>
          </a:p>
          <a:p>
            <a:pPr algn="just"/>
            <a:r>
              <a:rPr lang="ru-RU" sz="1200" dirty="0" smtClean="0"/>
              <a:t>(3) - ГУ </a:t>
            </a:r>
            <a:r>
              <a:rPr lang="ru-RU" sz="1200" dirty="0"/>
              <a:t>РК «Национальный архив Республики Коми», Ф.Р-153П, Оп.1, Д.8, Л.20</a:t>
            </a:r>
            <a:r>
              <a:rPr lang="ru-RU" sz="1200" dirty="0" smtClean="0"/>
              <a:t>.</a:t>
            </a:r>
            <a:endParaRPr lang="ru-RU" sz="1200" dirty="0"/>
          </a:p>
          <a:p>
            <a:pPr algn="just"/>
            <a:endParaRPr lang="ru-RU" sz="1200" dirty="0"/>
          </a:p>
        </p:txBody>
      </p:sp>
    </p:spTree>
    <p:extLst>
      <p:ext uri="{BB962C8B-B14F-4D97-AF65-F5344CB8AC3E}">
        <p14:creationId xmlns:p14="http://schemas.microsoft.com/office/powerpoint/2010/main" val="3852162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88032" y="116632"/>
            <a:ext cx="8460432" cy="1655911"/>
          </a:xfrm>
        </p:spPr>
        <p:txBody>
          <a:bodyPr/>
          <a:lstStyle/>
          <a:p>
            <a:pPr>
              <a:lnSpc>
                <a:spcPct val="100000"/>
              </a:lnSpc>
            </a:pPr>
            <a:r>
              <a:rPr lang="ru-RU" sz="3200" dirty="0" smtClean="0">
                <a:effectLst/>
              </a:rPr>
              <a:t>Архивный отдел </a:t>
            </a:r>
            <a:br>
              <a:rPr lang="ru-RU" sz="3200" dirty="0" smtClean="0">
                <a:effectLst/>
              </a:rPr>
            </a:br>
            <a:r>
              <a:rPr lang="ru-RU" sz="3200" dirty="0" smtClean="0">
                <a:effectLst/>
              </a:rPr>
              <a:t>администрации МР «Печора»</a:t>
            </a:r>
            <a:br>
              <a:rPr lang="ru-RU" sz="3200" dirty="0" smtClean="0">
                <a:effectLst/>
              </a:rPr>
            </a:br>
            <a:r>
              <a:rPr lang="ru-RU" sz="3200" dirty="0" smtClean="0">
                <a:effectLst/>
              </a:rPr>
              <a:t>2022 г.</a:t>
            </a:r>
            <a:endParaRPr lang="ru-RU" sz="3200" dirty="0">
              <a:effectLst/>
            </a:endParaRPr>
          </a:p>
        </p:txBody>
      </p:sp>
      <p:sp>
        <p:nvSpPr>
          <p:cNvPr id="4" name="TextBox 3"/>
          <p:cNvSpPr txBox="1"/>
          <p:nvPr/>
        </p:nvSpPr>
        <p:spPr>
          <a:xfrm>
            <a:off x="5724128" y="2867986"/>
            <a:ext cx="3158663" cy="2246769"/>
          </a:xfrm>
          <a:prstGeom prst="rect">
            <a:avLst/>
          </a:prstGeom>
          <a:noFill/>
        </p:spPr>
        <p:txBody>
          <a:bodyPr wrap="square" rtlCol="0">
            <a:spAutoFit/>
          </a:bodyPr>
          <a:lstStyle/>
          <a:p>
            <a:pPr algn="ctr"/>
            <a:endParaRPr lang="ru-RU" sz="1400" dirty="0" smtClean="0"/>
          </a:p>
          <a:p>
            <a:pPr algn="ctr"/>
            <a:r>
              <a:rPr lang="ru-RU" sz="1400" dirty="0" smtClean="0"/>
              <a:t>Коллектив отдела </a:t>
            </a:r>
          </a:p>
          <a:p>
            <a:pPr algn="ctr"/>
            <a:r>
              <a:rPr lang="ru-RU" sz="1400" dirty="0" smtClean="0"/>
              <a:t>с  01 апреля 2022 г.</a:t>
            </a:r>
          </a:p>
          <a:p>
            <a:pPr algn="ctr"/>
            <a:r>
              <a:rPr lang="ru-RU" sz="1400" dirty="0" smtClean="0"/>
              <a:t> (слева направо): </a:t>
            </a:r>
            <a:endParaRPr lang="ru-RU" sz="1400" dirty="0"/>
          </a:p>
          <a:p>
            <a:pPr algn="ctr"/>
            <a:r>
              <a:rPr lang="ru-RU" sz="1400" dirty="0" err="1"/>
              <a:t>Летовальцева</a:t>
            </a:r>
            <a:r>
              <a:rPr lang="ru-RU" sz="1400" dirty="0"/>
              <a:t> Л.Ф., архивариус</a:t>
            </a:r>
            <a:r>
              <a:rPr lang="ru-RU" sz="1400" dirty="0" smtClean="0"/>
              <a:t>;</a:t>
            </a:r>
          </a:p>
          <a:p>
            <a:pPr algn="ctr"/>
            <a:r>
              <a:rPr lang="ru-RU" sz="1400" dirty="0" err="1" smtClean="0"/>
              <a:t>Гусенцова</a:t>
            </a:r>
            <a:r>
              <a:rPr lang="ru-RU" sz="1400" dirty="0" smtClean="0"/>
              <a:t> С.А., </a:t>
            </a:r>
            <a:r>
              <a:rPr lang="ru-RU" sz="1400" dirty="0"/>
              <a:t>эксперт;</a:t>
            </a:r>
          </a:p>
          <a:p>
            <a:pPr algn="ctr"/>
            <a:r>
              <a:rPr lang="ru-RU" sz="1400" dirty="0" err="1"/>
              <a:t>Шулаева</a:t>
            </a:r>
            <a:r>
              <a:rPr lang="ru-RU" sz="1400" dirty="0"/>
              <a:t> И.А., ведущий эксперт; </a:t>
            </a:r>
            <a:r>
              <a:rPr lang="ru-RU" sz="1400" dirty="0" err="1"/>
              <a:t>Тренинская</a:t>
            </a:r>
            <a:r>
              <a:rPr lang="ru-RU" sz="1400" dirty="0"/>
              <a:t> С.А., </a:t>
            </a:r>
            <a:r>
              <a:rPr lang="ru-RU" sz="1400" dirty="0" smtClean="0"/>
              <a:t>начальник;</a:t>
            </a:r>
          </a:p>
          <a:p>
            <a:pPr algn="ctr"/>
            <a:r>
              <a:rPr lang="ru-RU" sz="1400" dirty="0" smtClean="0"/>
              <a:t>Рочева </a:t>
            </a:r>
            <a:r>
              <a:rPr lang="ru-RU" sz="1400" dirty="0"/>
              <a:t>А.В., архивариус;</a:t>
            </a:r>
          </a:p>
          <a:p>
            <a:endParaRPr lang="ru-RU" sz="1400" dirty="0"/>
          </a:p>
        </p:txBody>
      </p:sp>
      <p:pic>
        <p:nvPicPr>
          <p:cNvPr id="1026" name="Picture 2" descr="C:\Users\Тренинская\Desktop\фото 2022\IMG_53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097528"/>
            <a:ext cx="5050249" cy="378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4162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700808"/>
            <a:ext cx="8064896" cy="4154984"/>
          </a:xfrm>
          <a:prstGeom prst="rect">
            <a:avLst/>
          </a:prstGeom>
          <a:noFill/>
        </p:spPr>
        <p:txBody>
          <a:bodyPr wrap="square" rtlCol="0">
            <a:spAutoFit/>
          </a:bodyPr>
          <a:lstStyle/>
          <a:p>
            <a:pPr algn="ctr"/>
            <a:r>
              <a:rPr lang="ru-RU" sz="2400" dirty="0" smtClean="0"/>
              <a:t>В презентации использованы:</a:t>
            </a:r>
          </a:p>
          <a:p>
            <a:pPr algn="ctr"/>
            <a:endParaRPr lang="ru-RU" sz="2400" dirty="0" smtClean="0"/>
          </a:p>
          <a:p>
            <a:pPr marL="285750" indent="-285750" algn="just">
              <a:buFontTx/>
              <a:buChar char="-"/>
            </a:pPr>
            <a:r>
              <a:rPr lang="ru-RU" sz="2400" dirty="0" smtClean="0"/>
              <a:t>архивные документы, сведения </a:t>
            </a:r>
            <a:r>
              <a:rPr lang="ru-RU" sz="2400" dirty="0"/>
              <a:t>из учетных документов и фотоматериалы архивного отдела администрации МР «Печора</a:t>
            </a:r>
            <a:r>
              <a:rPr lang="ru-RU" sz="2400" dirty="0" smtClean="0"/>
              <a:t>»,</a:t>
            </a:r>
          </a:p>
          <a:p>
            <a:pPr marL="285750" indent="-285750" algn="just">
              <a:buFontTx/>
              <a:buChar char="-"/>
            </a:pPr>
            <a:r>
              <a:rPr lang="ru-RU" sz="2400" dirty="0"/>
              <a:t>фотоматериалы, предоставленные Муниципальным бюджетным учреждением «Печорский историко-краеведческий музей</a:t>
            </a:r>
            <a:r>
              <a:rPr lang="ru-RU" sz="2400" dirty="0" smtClean="0"/>
              <a:t>»,</a:t>
            </a:r>
            <a:endParaRPr lang="ru-RU" sz="2400" dirty="0"/>
          </a:p>
          <a:p>
            <a:pPr marL="285750" indent="-285750" algn="just">
              <a:buFontTx/>
              <a:buChar char="-"/>
            </a:pPr>
            <a:r>
              <a:rPr lang="ru-RU" sz="2400" dirty="0"/>
              <a:t>сведения из архивных фондов ГУ РК «Национальный архив Республики Коми</a:t>
            </a:r>
            <a:r>
              <a:rPr lang="ru-RU" sz="2400" dirty="0" smtClean="0"/>
              <a:t>».</a:t>
            </a:r>
            <a:endParaRPr lang="ru-RU" sz="2400" dirty="0"/>
          </a:p>
          <a:p>
            <a:endParaRPr lang="ru-RU" sz="2400" dirty="0"/>
          </a:p>
        </p:txBody>
      </p:sp>
    </p:spTree>
    <p:extLst>
      <p:ext uri="{BB962C8B-B14F-4D97-AF65-F5344CB8AC3E}">
        <p14:creationId xmlns:p14="http://schemas.microsoft.com/office/powerpoint/2010/main" val="3882313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702370"/>
            <a:ext cx="8136632" cy="5262979"/>
          </a:xfrm>
          <a:prstGeom prst="rect">
            <a:avLst/>
          </a:prstGeom>
        </p:spPr>
        <p:txBody>
          <a:bodyPr wrap="square">
            <a:spAutoFit/>
          </a:bodyPr>
          <a:lstStyle/>
          <a:p>
            <a:pPr algn="just"/>
            <a:r>
              <a:rPr lang="ru-RU" dirty="0" smtClean="0"/>
              <a:t>          13 </a:t>
            </a:r>
            <a:r>
              <a:rPr lang="ru-RU" dirty="0"/>
              <a:t>августа </a:t>
            </a:r>
            <a:r>
              <a:rPr lang="ru-RU" dirty="0" smtClean="0"/>
              <a:t> 1958 </a:t>
            </a:r>
            <a:r>
              <a:rPr lang="ru-RU" dirty="0"/>
              <a:t>года Совет Министров СССР принял постановление </a:t>
            </a:r>
            <a:r>
              <a:rPr lang="ru-RU" dirty="0" smtClean="0"/>
              <a:t>«</a:t>
            </a:r>
            <a:r>
              <a:rPr lang="ru-RU" dirty="0"/>
              <a:t>об утверждении положения о Государственном архивном фонде Союза </a:t>
            </a:r>
            <a:r>
              <a:rPr lang="ru-RU" dirty="0" smtClean="0"/>
              <a:t>ССР и </a:t>
            </a:r>
            <a:r>
              <a:rPr lang="ru-RU" dirty="0"/>
              <a:t>сети центральных государственных архивов СССР». В состав ГАФ </a:t>
            </a:r>
            <a:r>
              <a:rPr lang="ru-RU" dirty="0" smtClean="0"/>
              <a:t>СССР включились </a:t>
            </a:r>
            <a:r>
              <a:rPr lang="ru-RU" dirty="0"/>
              <a:t>новые категории материалов и подчеркивалось, что </a:t>
            </a:r>
            <a:r>
              <a:rPr lang="ru-RU" dirty="0" smtClean="0"/>
              <a:t>документы ГАФ </a:t>
            </a:r>
            <a:r>
              <a:rPr lang="ru-RU" dirty="0"/>
              <a:t>хранятся не только в государственных архивах, но и в </a:t>
            </a:r>
            <a:r>
              <a:rPr lang="ru-RU" dirty="0" smtClean="0"/>
              <a:t>архивах учреждений</a:t>
            </a:r>
            <a:r>
              <a:rPr lang="ru-RU" dirty="0"/>
              <a:t>, организаций, предприятий, кооперативных объединений</a:t>
            </a:r>
            <a:r>
              <a:rPr lang="ru-RU" dirty="0" smtClean="0"/>
              <a:t>, общественных </a:t>
            </a:r>
            <a:r>
              <a:rPr lang="ru-RU" dirty="0"/>
              <a:t>организаций. Положение установило юридические </a:t>
            </a:r>
            <a:r>
              <a:rPr lang="ru-RU" dirty="0" smtClean="0"/>
              <a:t>основы деятельности </a:t>
            </a:r>
            <a:r>
              <a:rPr lang="ru-RU" dirty="0"/>
              <a:t>ведомственных архивов, их взаимоотношения с </a:t>
            </a:r>
            <a:r>
              <a:rPr lang="ru-RU" dirty="0" smtClean="0"/>
              <a:t>органами управления </a:t>
            </a:r>
            <a:r>
              <a:rPr lang="ru-RU" dirty="0"/>
              <a:t>архивным делом, ответственность руководителей учреждений </a:t>
            </a:r>
            <a:r>
              <a:rPr lang="ru-RU" dirty="0" smtClean="0"/>
              <a:t>за сохранность</a:t>
            </a:r>
            <a:r>
              <a:rPr lang="ru-RU" dirty="0"/>
              <a:t>, упорядочение и использование документов и </a:t>
            </a:r>
            <a:r>
              <a:rPr lang="ru-RU" dirty="0" smtClean="0"/>
              <a:t>зафиксировало сроки </a:t>
            </a:r>
            <a:r>
              <a:rPr lang="ru-RU" dirty="0"/>
              <a:t>ведомственного хранения документов (сроки хранения в </a:t>
            </a:r>
            <a:r>
              <a:rPr lang="ru-RU" dirty="0" smtClean="0"/>
              <a:t>архивах учреждений</a:t>
            </a:r>
            <a:r>
              <a:rPr lang="ru-RU" dirty="0"/>
              <a:t>). </a:t>
            </a:r>
            <a:endParaRPr lang="ru-RU" dirty="0" smtClean="0"/>
          </a:p>
          <a:p>
            <a:pPr algn="just"/>
            <a:r>
              <a:rPr lang="ru-RU" dirty="0"/>
              <a:t> </a:t>
            </a:r>
            <a:r>
              <a:rPr lang="ru-RU" dirty="0" smtClean="0"/>
              <a:t>    В </a:t>
            </a:r>
            <a:r>
              <a:rPr lang="ru-RU" dirty="0"/>
              <a:t>Печорском </a:t>
            </a:r>
            <a:r>
              <a:rPr lang="ru-RU" dirty="0" err="1"/>
              <a:t>райархиве</a:t>
            </a:r>
            <a:r>
              <a:rPr lang="ru-RU" dirty="0"/>
              <a:t> (на основании Указа ПВС РСФСР от 27.04.1959 г. </a:t>
            </a:r>
            <a:r>
              <a:rPr lang="ru-RU" dirty="0" err="1"/>
              <a:t>Кожвинский</a:t>
            </a:r>
            <a:r>
              <a:rPr lang="ru-RU" dirty="0"/>
              <a:t> район переименован в Печорский) по состоянию на 01 января 1960 г. в списке фондов  значится 154 фонда и 26812 </a:t>
            </a:r>
            <a:r>
              <a:rPr lang="ru-RU" dirty="0" err="1"/>
              <a:t>ед.хр</a:t>
            </a:r>
            <a:r>
              <a:rPr lang="ru-RU" dirty="0"/>
              <a:t>. </a:t>
            </a:r>
            <a:r>
              <a:rPr lang="ru-RU" dirty="0" smtClean="0"/>
              <a:t>(1)</a:t>
            </a:r>
          </a:p>
          <a:p>
            <a:pPr algn="just"/>
            <a:endParaRPr lang="ru-RU" dirty="0"/>
          </a:p>
          <a:p>
            <a:pPr algn="just"/>
            <a:endParaRPr lang="ru-RU" dirty="0" smtClean="0"/>
          </a:p>
          <a:p>
            <a:pPr algn="just"/>
            <a:r>
              <a:rPr lang="ru-RU" sz="1200" dirty="0" smtClean="0"/>
              <a:t>(1) </a:t>
            </a:r>
            <a:r>
              <a:rPr lang="ru-RU" sz="1200" dirty="0"/>
              <a:t>- ГУ РК «Национальный архив Республики Коми», Ф.Р-153П, Оп.1, Д.14, Лл.1, 4.</a:t>
            </a:r>
          </a:p>
        </p:txBody>
      </p:sp>
    </p:spTree>
    <p:extLst>
      <p:ext uri="{BB962C8B-B14F-4D97-AF65-F5344CB8AC3E}">
        <p14:creationId xmlns:p14="http://schemas.microsoft.com/office/powerpoint/2010/main" val="1402524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496944" cy="6532558"/>
          </a:xfrm>
          <a:prstGeom prst="rect">
            <a:avLst/>
          </a:prstGeom>
          <a:noFill/>
        </p:spPr>
        <p:txBody>
          <a:bodyPr wrap="square" rtlCol="0">
            <a:spAutoFit/>
          </a:bodyPr>
          <a:lstStyle/>
          <a:p>
            <a:pPr algn="ctr"/>
            <a:r>
              <a:rPr lang="ru-RU" sz="3200" dirty="0" smtClean="0">
                <a:solidFill>
                  <a:schemeClr val="tx2"/>
                </a:solidFill>
              </a:rPr>
              <a:t>1964 - 1974 гг. - Печорский </a:t>
            </a:r>
            <a:r>
              <a:rPr lang="ru-RU" sz="3200" dirty="0">
                <a:solidFill>
                  <a:schemeClr val="tx2"/>
                </a:solidFill>
              </a:rPr>
              <a:t>городской государственный </a:t>
            </a:r>
            <a:r>
              <a:rPr lang="ru-RU" sz="3200" dirty="0" smtClean="0">
                <a:solidFill>
                  <a:schemeClr val="tx2"/>
                </a:solidFill>
              </a:rPr>
              <a:t>архив</a:t>
            </a:r>
          </a:p>
          <a:p>
            <a:pPr algn="just"/>
            <a:endParaRPr lang="ru-RU" sz="1000" dirty="0" smtClean="0"/>
          </a:p>
          <a:p>
            <a:pPr algn="just"/>
            <a:r>
              <a:rPr lang="ru-RU" sz="1750" dirty="0" smtClean="0"/>
              <a:t>       Указом </a:t>
            </a:r>
            <a:r>
              <a:rPr lang="ru-RU" sz="1750" dirty="0"/>
              <a:t>ПВС РСФСР от 12.01.1965 г. Объединены Печорский городской и Печорский районный Совет – в Печорский городской Совет депутатов трудящихся, </a:t>
            </a:r>
            <a:r>
              <a:rPr lang="ru-RU" sz="1750" b="1" i="1" dirty="0"/>
              <a:t>но уже ранее, во исполнение решения объединенных исполкомов районного и городского Советов от 31 июля 1963 г. № 154/231 зав. </a:t>
            </a:r>
            <a:r>
              <a:rPr lang="ru-RU" sz="1750" b="1" i="1" dirty="0" err="1"/>
              <a:t>райархивом</a:t>
            </a:r>
            <a:r>
              <a:rPr lang="ru-RU" sz="1750" b="1" i="1" dirty="0"/>
              <a:t> переводят в распоряжение Печорского горисполкома.</a:t>
            </a:r>
            <a:r>
              <a:rPr lang="ru-RU" sz="1750" dirty="0"/>
              <a:t> Районный архив становится Печорским городским государственным  архивом.</a:t>
            </a:r>
          </a:p>
          <a:p>
            <a:pPr algn="just"/>
            <a:r>
              <a:rPr lang="ru-RU" sz="1750" dirty="0" smtClean="0"/>
              <a:t>       В </a:t>
            </a:r>
            <a:r>
              <a:rPr lang="ru-RU" sz="1750" dirty="0"/>
              <a:t>паспорте Печорского </a:t>
            </a:r>
            <a:r>
              <a:rPr lang="ru-RU" sz="1750" dirty="0" err="1" smtClean="0"/>
              <a:t>гос.архива</a:t>
            </a:r>
            <a:r>
              <a:rPr lang="ru-RU" sz="1750" dirty="0" smtClean="0"/>
              <a:t> </a:t>
            </a:r>
            <a:r>
              <a:rPr lang="ru-RU" sz="1750" dirty="0"/>
              <a:t>Архивного отдела при Совете Министров Коми АССР имеются данные: </a:t>
            </a:r>
            <a:endParaRPr lang="ru-RU" sz="1750" dirty="0" smtClean="0"/>
          </a:p>
          <a:p>
            <a:pPr algn="just"/>
            <a:r>
              <a:rPr lang="ru-RU" sz="1750" dirty="0" smtClean="0"/>
              <a:t>       на </a:t>
            </a:r>
            <a:r>
              <a:rPr lang="ru-RU" sz="1750" dirty="0"/>
              <a:t>01.01.1964 г. – 157 фондов, 21816 </a:t>
            </a:r>
            <a:r>
              <a:rPr lang="ru-RU" sz="1750" dirty="0" err="1"/>
              <a:t>ед.хр</a:t>
            </a:r>
            <a:r>
              <a:rPr lang="ru-RU" sz="1750" dirty="0"/>
              <a:t>. за 1920-1961 гг</a:t>
            </a:r>
            <a:r>
              <a:rPr lang="ru-RU" sz="1750" dirty="0" smtClean="0"/>
              <a:t>.,(1)</a:t>
            </a:r>
          </a:p>
          <a:p>
            <a:pPr algn="just"/>
            <a:r>
              <a:rPr lang="ru-RU" sz="1750" dirty="0" smtClean="0"/>
              <a:t>       На </a:t>
            </a:r>
            <a:r>
              <a:rPr lang="ru-RU" sz="1750" dirty="0"/>
              <a:t>заседании исполкома Печорского городского Совета депутатов трудящихся от 13.01.1964 г.  был рассмотрен вопрос «О новом порядке комплектования Печорского государственного архива и приведения в порядок архивных материалов в учреждениях и организациях города и района».</a:t>
            </a:r>
          </a:p>
          <a:p>
            <a:pPr algn="just"/>
            <a:r>
              <a:rPr lang="ru-RU" sz="1750" dirty="0" smtClean="0"/>
              <a:t>       Объединенное </a:t>
            </a:r>
            <a:r>
              <a:rPr lang="ru-RU" sz="1750" dirty="0"/>
              <a:t>заседание исполкомов Печорского городского и районного Советов депутатов трудящихся отмечает, что в Печорском государственном архиве неполно представлены документальные материалы, характеризующие деятельность местных органов государственной власти, а также историю промышленного и культурного развития города и района</a:t>
            </a:r>
            <a:r>
              <a:rPr lang="ru-RU" sz="1750" dirty="0" smtClean="0"/>
              <a:t>.</a:t>
            </a:r>
          </a:p>
          <a:p>
            <a:pPr algn="just"/>
            <a:endParaRPr lang="ru-RU" sz="1750" dirty="0" smtClean="0"/>
          </a:p>
          <a:p>
            <a:pPr algn="just"/>
            <a:r>
              <a:rPr lang="ru-RU" sz="1200" dirty="0" smtClean="0"/>
              <a:t>(1)ГУ </a:t>
            </a:r>
            <a:r>
              <a:rPr lang="ru-RU" sz="1200" dirty="0"/>
              <a:t>РК «Национальный архив Республики Коми», Ф.Р-488, Оп.1, Д.311, Лл.11. </a:t>
            </a:r>
          </a:p>
        </p:txBody>
      </p:sp>
    </p:spTree>
    <p:extLst>
      <p:ext uri="{BB962C8B-B14F-4D97-AF65-F5344CB8AC3E}">
        <p14:creationId xmlns:p14="http://schemas.microsoft.com/office/powerpoint/2010/main" val="1715908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335" y="476672"/>
            <a:ext cx="8640960" cy="6186309"/>
          </a:xfrm>
          <a:prstGeom prst="rect">
            <a:avLst/>
          </a:prstGeom>
          <a:noFill/>
        </p:spPr>
        <p:txBody>
          <a:bodyPr wrap="square" rtlCol="0">
            <a:spAutoFit/>
          </a:bodyPr>
          <a:lstStyle/>
          <a:p>
            <a:pPr algn="just"/>
            <a:r>
              <a:rPr lang="ru-RU" dirty="0" smtClean="0"/>
              <a:t>       На хранение в государственный архив было принято большое количество документальных материалов учреждений, деятельность которых находит отражение в архивных фондах вышестоящих учреждений. В результате беспланового комплектования Печорский государственный архив оказался перегруженным документальными материалами, не имеющими научно-исторического значения. В то же время у ведущих учреждений города и района документы оказались не принятыми на государственное хранение и до сих пор находятся в ведомствах  в неучтенном состоянии.</a:t>
            </a:r>
          </a:p>
          <a:p>
            <a:pPr algn="just"/>
            <a:r>
              <a:rPr lang="ru-RU" dirty="0" smtClean="0"/>
              <a:t>       В соответствии с Постановлениями Совета Министров Коми АССР от 07.09.1962 г. № 332 «О  новом порядке комплектования государственных архивов республики Коми» и от 05.10.1963 г. № 380 «Об улучшении архивного дела в Коми АССР» Совет депутатов решил:</a:t>
            </a:r>
          </a:p>
          <a:p>
            <a:pPr algn="just"/>
            <a:r>
              <a:rPr lang="ru-RU" dirty="0" smtClean="0"/>
              <a:t>       1.   Выделить </a:t>
            </a:r>
            <a:r>
              <a:rPr lang="ru-RU" dirty="0"/>
              <a:t>помещение для Печорского государственного архива в течение 1964 г.</a:t>
            </a:r>
          </a:p>
          <a:p>
            <a:pPr algn="just"/>
            <a:r>
              <a:rPr lang="ru-RU" dirty="0" smtClean="0"/>
              <a:t>       2. Утвердить </a:t>
            </a:r>
            <a:r>
              <a:rPr lang="ru-RU" dirty="0"/>
              <a:t>списки учреждений, организаций и предприятий, документальные материалы которых подлежат и не подлежат приему на </a:t>
            </a:r>
            <a:r>
              <a:rPr lang="ru-RU" dirty="0" err="1"/>
              <a:t>госхранение</a:t>
            </a:r>
            <a:r>
              <a:rPr lang="ru-RU" dirty="0"/>
              <a:t> в Печорский городской архив, согласно приложений 1, 2.</a:t>
            </a:r>
          </a:p>
          <a:p>
            <a:pPr algn="just"/>
            <a:r>
              <a:rPr lang="ru-RU" dirty="0" smtClean="0"/>
              <a:t>        3.   Возложить </a:t>
            </a:r>
            <a:r>
              <a:rPr lang="ru-RU" dirty="0"/>
              <a:t>на руководителей учреждений ответственность и контроль за сохранность, упорядоченность, учет и использование документальных материалов, соблюдение установленного порядка за их уничтожением и контроль за состоянием архивов и текущего делопроизводства в подведомственных им учреждениях, организациях</a:t>
            </a:r>
            <a:r>
              <a:rPr lang="ru-RU" dirty="0" smtClean="0"/>
              <a:t>.</a:t>
            </a:r>
          </a:p>
        </p:txBody>
      </p:sp>
    </p:spTree>
    <p:extLst>
      <p:ext uri="{BB962C8B-B14F-4D97-AF65-F5344CB8AC3E}">
        <p14:creationId xmlns:p14="http://schemas.microsoft.com/office/powerpoint/2010/main" val="379502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2253" y="332656"/>
            <a:ext cx="8784976" cy="6186309"/>
          </a:xfrm>
          <a:prstGeom prst="rect">
            <a:avLst/>
          </a:prstGeom>
        </p:spPr>
        <p:txBody>
          <a:bodyPr wrap="square">
            <a:spAutoFit/>
          </a:bodyPr>
          <a:lstStyle/>
          <a:p>
            <a:pPr algn="just"/>
            <a:r>
              <a:rPr lang="ru-RU" dirty="0" smtClean="0"/>
              <a:t>       4.  Создать во всех учреждениях города и района постоянно действующие экспертные комиссии. Привести в полный порядок все ведомственные архивы и представить паспорта архивов в архивный отдел при Совете Министров Коми АССР.</a:t>
            </a:r>
          </a:p>
          <a:p>
            <a:pPr algn="just"/>
            <a:r>
              <a:rPr lang="ru-RU" dirty="0" smtClean="0"/>
              <a:t>       5.   В связи с тем, что «Положением о государственном архивном фонде СССР», утвержденном Постановлением Совета Министров СССР от 13.08.1958 г. № 914, установлен 40-летний срок хранения документов по личному составу в учреждениях, организациях, возвратить досрочно принятые документы по личному составу из </a:t>
            </a:r>
            <a:r>
              <a:rPr lang="ru-RU" dirty="0" err="1" smtClean="0"/>
              <a:t>госархива</a:t>
            </a:r>
            <a:r>
              <a:rPr lang="ru-RU" dirty="0" smtClean="0"/>
              <a:t> в учреждения, организации.</a:t>
            </a:r>
          </a:p>
          <a:p>
            <a:pPr algn="just"/>
            <a:r>
              <a:rPr lang="ru-RU" dirty="0" smtClean="0"/>
              <a:t>       6. Руководителям соответствующих городских, районных учреждений, организаций и предприятий в течение 1964 г. произвести прием документов из Печорского государственного архива, обеспечив их полную сохранность и правильное использование.</a:t>
            </a:r>
          </a:p>
          <a:p>
            <a:pPr algn="just"/>
            <a:r>
              <a:rPr lang="ru-RU" dirty="0" smtClean="0"/>
              <a:t>       на </a:t>
            </a:r>
            <a:r>
              <a:rPr lang="ru-RU" dirty="0"/>
              <a:t>01.01.1968 г. – 126 фондов , 13388 </a:t>
            </a:r>
            <a:r>
              <a:rPr lang="ru-RU" dirty="0" err="1"/>
              <a:t>ед.хр</a:t>
            </a:r>
            <a:r>
              <a:rPr lang="ru-RU" dirty="0"/>
              <a:t>.(1)</a:t>
            </a:r>
          </a:p>
          <a:p>
            <a:pPr algn="just"/>
            <a:r>
              <a:rPr lang="ru-RU" dirty="0"/>
              <a:t>       В отчете о проделанной работе по Печорскому государственному архиву за 1970 г. значатся 122 фонда и 15477 </a:t>
            </a:r>
            <a:r>
              <a:rPr lang="ru-RU" dirty="0" err="1"/>
              <a:t>ед.хр</a:t>
            </a:r>
            <a:r>
              <a:rPr lang="ru-RU" dirty="0"/>
              <a:t>. документов за 1917-1964 гг., в том числе с постоянным сроком хранения.(2)</a:t>
            </a:r>
          </a:p>
          <a:p>
            <a:pPr algn="just"/>
            <a:r>
              <a:rPr lang="ru-RU" dirty="0"/>
              <a:t>       До 1971 г. архивные документы хранились в мешках на полках в деревянном помещении за зданием Печорского горисполкома. </a:t>
            </a:r>
            <a:endParaRPr lang="ru-RU" dirty="0" smtClean="0"/>
          </a:p>
          <a:p>
            <a:pPr algn="just"/>
            <a:endParaRPr lang="ru-RU" dirty="0"/>
          </a:p>
          <a:p>
            <a:pPr algn="just"/>
            <a:r>
              <a:rPr lang="ru-RU" dirty="0"/>
              <a:t> </a:t>
            </a:r>
            <a:r>
              <a:rPr lang="ru-RU" sz="1400" dirty="0" smtClean="0"/>
              <a:t>(</a:t>
            </a:r>
            <a:r>
              <a:rPr lang="ru-RU" sz="1400" dirty="0"/>
              <a:t>1)ГУ РК «Национальный архив Республики Коми», Ф.Р-488, Оп.1, Д.311, Лл.11. </a:t>
            </a:r>
          </a:p>
          <a:p>
            <a:pPr algn="just"/>
            <a:r>
              <a:rPr lang="ru-RU" sz="1400" dirty="0"/>
              <a:t>(2)ГУ РК «Национальный архив Республики Коми», Ф.Р-153П, Оп.1, Д.10, Лл.122, 126.</a:t>
            </a:r>
            <a:r>
              <a:rPr lang="ru-RU" dirty="0"/>
              <a:t>  </a:t>
            </a:r>
          </a:p>
        </p:txBody>
      </p:sp>
    </p:spTree>
    <p:extLst>
      <p:ext uri="{BB962C8B-B14F-4D97-AF65-F5344CB8AC3E}">
        <p14:creationId xmlns:p14="http://schemas.microsoft.com/office/powerpoint/2010/main" val="944335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фотокопии\фото решение 1964 г\IMG_46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271" y="745681"/>
            <a:ext cx="1869600" cy="278092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фотокопии\фото решение 1964 г\IMG_46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3549" y="747466"/>
            <a:ext cx="1602304" cy="26084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фотокопии\фото решение 1964 г\IMG_46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8290" y="791429"/>
            <a:ext cx="1709854" cy="248654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фотокопии\фото решение 1964 г\IMG_46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5902" y="827089"/>
            <a:ext cx="2770214" cy="22048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фотокопии\фото решение 1964 г\IMG_465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314" y="3652891"/>
            <a:ext cx="1751118" cy="2636912"/>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фотокопии\фото решение 1964 г\IMG_465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5280" y="3657233"/>
            <a:ext cx="1838171" cy="233667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фотокопии\фото решение 1964 г\IMG_466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7503" y="3355900"/>
            <a:ext cx="1754470" cy="263691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фотокопии\фото решение 1964 г\IMG_466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8725" y="3164382"/>
            <a:ext cx="2122142" cy="28295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99792" y="6225395"/>
            <a:ext cx="6048672" cy="523220"/>
          </a:xfrm>
          <a:prstGeom prst="rect">
            <a:avLst/>
          </a:prstGeom>
          <a:noFill/>
        </p:spPr>
        <p:txBody>
          <a:bodyPr wrap="square" rtlCol="0">
            <a:spAutoFit/>
          </a:bodyPr>
          <a:lstStyle/>
          <a:p>
            <a:pPr algn="ctr"/>
            <a:r>
              <a:rPr lang="ru-RU" sz="1400" dirty="0"/>
              <a:t>Архивный отдел администрации МР «Печора» </a:t>
            </a:r>
            <a:endParaRPr lang="ru-RU" sz="1400" dirty="0" smtClean="0"/>
          </a:p>
          <a:p>
            <a:pPr algn="ctr"/>
            <a:r>
              <a:rPr lang="ru-RU" sz="1400" dirty="0" smtClean="0"/>
              <a:t>Ф.261</a:t>
            </a:r>
            <a:r>
              <a:rPr lang="ru-RU" sz="1400" dirty="0"/>
              <a:t>, Оп.1, Д. </a:t>
            </a:r>
            <a:r>
              <a:rPr lang="ru-RU" sz="1400" dirty="0" smtClean="0"/>
              <a:t>423</a:t>
            </a:r>
            <a:r>
              <a:rPr lang="ru-RU" sz="1400" dirty="0"/>
              <a:t>, </a:t>
            </a:r>
            <a:r>
              <a:rPr lang="ru-RU" sz="1400" dirty="0" err="1"/>
              <a:t>Лл</a:t>
            </a:r>
            <a:r>
              <a:rPr lang="ru-RU" sz="1400" dirty="0"/>
              <a:t>. </a:t>
            </a:r>
            <a:r>
              <a:rPr lang="ru-RU" sz="1400" dirty="0" smtClean="0"/>
              <a:t>12, 20-21, 27-30.</a:t>
            </a:r>
            <a:endParaRPr lang="ru-RU" dirty="0"/>
          </a:p>
        </p:txBody>
      </p:sp>
      <p:sp>
        <p:nvSpPr>
          <p:cNvPr id="2" name="TextBox 1"/>
          <p:cNvSpPr txBox="1"/>
          <p:nvPr/>
        </p:nvSpPr>
        <p:spPr>
          <a:xfrm>
            <a:off x="130177" y="116632"/>
            <a:ext cx="8805939" cy="584775"/>
          </a:xfrm>
          <a:prstGeom prst="rect">
            <a:avLst/>
          </a:prstGeom>
          <a:noFill/>
        </p:spPr>
        <p:txBody>
          <a:bodyPr wrap="square" rtlCol="0">
            <a:spAutoFit/>
          </a:bodyPr>
          <a:lstStyle/>
          <a:p>
            <a:pPr algn="ctr"/>
            <a:r>
              <a:rPr lang="ru-RU" sz="1600" dirty="0" smtClean="0"/>
              <a:t>Протокол заседания исполкома Печорского городского Совета депутатов трудящихся  </a:t>
            </a:r>
          </a:p>
          <a:p>
            <a:pPr algn="ctr"/>
            <a:r>
              <a:rPr lang="ru-RU" sz="1600" dirty="0" smtClean="0"/>
              <a:t>от 13 января 1964 г. № 2</a:t>
            </a:r>
            <a:endParaRPr lang="ru-RU" sz="1600" dirty="0"/>
          </a:p>
        </p:txBody>
      </p:sp>
    </p:spTree>
    <p:extLst>
      <p:ext uri="{BB962C8B-B14F-4D97-AF65-F5344CB8AC3E}">
        <p14:creationId xmlns:p14="http://schemas.microsoft.com/office/powerpoint/2010/main" val="16290628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3173</TotalTime>
  <Words>3894</Words>
  <Application>Microsoft Office PowerPoint</Application>
  <PresentationFormat>Экран (4:3)</PresentationFormat>
  <Paragraphs>259</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Исполнительная</vt:lpstr>
      <vt:lpstr>  История образования и развития архивного дела   на территории   муниципального района «Печора»</vt:lpstr>
      <vt:lpstr>Презентация PowerPoint</vt:lpstr>
      <vt:lpstr>     1943 – 1964 гг. – районный государственный архив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1983 – 1989 гг. – районный архив Печорского райисполкома</vt:lpstr>
      <vt:lpstr>1995 – 2001 гг. – Межведомственный архив при администрации муниципального района «Печора»</vt:lpstr>
      <vt:lpstr>2004 – 2009 гг. – Архивохранилище № 3  ГУ РК «Национальный архив Республики Коми»</vt:lpstr>
      <vt:lpstr>2001 – 2013 гг. – Муниципальный архив администрации МР «Печора»</vt:lpstr>
      <vt:lpstr>Количество  архивных фондов  за 2002 - 2012 гг.</vt:lpstr>
      <vt:lpstr>Количество единиц хранения архивных документов за 2002-2012 гг.</vt:lpstr>
      <vt:lpstr>Презентация PowerPoint</vt:lpstr>
      <vt:lpstr>2013 – 2018 гг. - Архивный отдел  администрации МР «Печора»</vt:lpstr>
      <vt:lpstr>Количество  архивных фондов  за 2013 - 2022 гг.</vt:lpstr>
      <vt:lpstr>Количество единиц хранения архивных документов за 2013-2022 гг.</vt:lpstr>
      <vt:lpstr>    Комплектование архивного отдела документами организаций-источников</vt:lpstr>
      <vt:lpstr>Комплектование архивного отдела документами организаций-источников за 2013 - 2022 гг.</vt:lpstr>
      <vt:lpstr>Организации-источники комплектования муниципальной формы собственности: Органы местного самоуправления</vt:lpstr>
      <vt:lpstr>Отраслевые органы администрации муниципального района «Печора»</vt:lpstr>
      <vt:lpstr>Организации-источники комплектования архивного отдела государственной формы собственности:</vt:lpstr>
      <vt:lpstr>Презентация PowerPoint</vt:lpstr>
      <vt:lpstr> Комплектование архивного отдела документами ликвидированных организаций</vt:lpstr>
      <vt:lpstr>Архивные фонды ликвидированных организаций с большим составом документов</vt:lpstr>
      <vt:lpstr>Печорская сплавная контора ППЛО «Печорлесосплав», ОАО «Печорлеспром» </vt:lpstr>
      <vt:lpstr>ОАО «Каджеромский леспромхоз» </vt:lpstr>
      <vt:lpstr>Муниципальная услуга, предоставляемая архивным отделом</vt:lpstr>
      <vt:lpstr>Количество исполненных социально-правовых  и тематических запросов за 2008–2021гг.</vt:lpstr>
      <vt:lpstr>Презентация PowerPoint</vt:lpstr>
      <vt:lpstr>Предоставление пользователям  архивных документов</vt:lpstr>
      <vt:lpstr>Презентация PowerPoint</vt:lpstr>
      <vt:lpstr>Презентация PowerPoint</vt:lpstr>
      <vt:lpstr>Использование архивных документов на выставках в МБУ «Печорский  историко-краеведческий музей»</vt:lpstr>
      <vt:lpstr>Состав документов архивного отдела на 01.01.2022 г. –  383 фонда  документов за 1925-2020 гг.</vt:lpstr>
      <vt:lpstr>Архивный отдел  администрации МР «Печора» 2022 г.</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Архивный отдел администрации муниципального района «Печора»</dc:title>
  <dc:creator>Sergey</dc:creator>
  <cp:lastModifiedBy>Тренинская</cp:lastModifiedBy>
  <cp:revision>264</cp:revision>
  <dcterms:created xsi:type="dcterms:W3CDTF">2018-01-27T19:06:26Z</dcterms:created>
  <dcterms:modified xsi:type="dcterms:W3CDTF">2022-06-20T12:10:37Z</dcterms:modified>
</cp:coreProperties>
</file>