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34"/>
  </p:notesMasterIdLst>
  <p:sldIdLst>
    <p:sldId id="316" r:id="rId2"/>
    <p:sldId id="266" r:id="rId3"/>
    <p:sldId id="287" r:id="rId4"/>
    <p:sldId id="289" r:id="rId5"/>
    <p:sldId id="290" r:id="rId6"/>
    <p:sldId id="267" r:id="rId7"/>
    <p:sldId id="292" r:id="rId8"/>
    <p:sldId id="268" r:id="rId9"/>
    <p:sldId id="291" r:id="rId10"/>
    <p:sldId id="293" r:id="rId11"/>
    <p:sldId id="280" r:id="rId12"/>
    <p:sldId id="269" r:id="rId13"/>
    <p:sldId id="281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22" r:id="rId22"/>
    <p:sldId id="302" r:id="rId23"/>
    <p:sldId id="304" r:id="rId24"/>
    <p:sldId id="313" r:id="rId25"/>
    <p:sldId id="321" r:id="rId26"/>
    <p:sldId id="312" r:id="rId27"/>
    <p:sldId id="307" r:id="rId28"/>
    <p:sldId id="308" r:id="rId29"/>
    <p:sldId id="309" r:id="rId30"/>
    <p:sldId id="310" r:id="rId31"/>
    <p:sldId id="317" r:id="rId32"/>
    <p:sldId id="32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2" autoAdjust="0"/>
    <p:restoredTop sz="94671" autoAdjust="0"/>
  </p:normalViewPr>
  <p:slideViewPr>
    <p:cSldViewPr>
      <p:cViewPr>
        <p:scale>
          <a:sx n="75" d="100"/>
          <a:sy n="75" d="100"/>
        </p:scale>
        <p:origin x="-106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2DDD8-CAE3-42A6-ACC9-AC7B3578B06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899E-2B98-4917-A4C8-1AD845C9F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6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609185A-F243-449B-95E7-4E6EB631AAB7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A154FE9-9FB2-4703-8429-C6F6BA2C0A4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8204448" cy="4654624"/>
          </a:xfrm>
        </p:spPr>
        <p:txBody>
          <a:bodyPr/>
          <a:lstStyle/>
          <a:p>
            <a:r>
              <a:rPr lang="ru-RU" sz="6000" dirty="0" smtClean="0"/>
              <a:t>Руководители архивов муниципального района «Печора»</a:t>
            </a:r>
            <a:br>
              <a:rPr lang="ru-RU" sz="6000" dirty="0" smtClean="0"/>
            </a:br>
            <a:r>
              <a:rPr lang="ru-RU" sz="6000" dirty="0" smtClean="0"/>
              <a:t>(1943 – 2022 гг.)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5790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8482"/>
            <a:ext cx="2809003" cy="39330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7667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  </a:t>
            </a:r>
            <a:r>
              <a:rPr lang="ru-RU" dirty="0" smtClean="0"/>
              <a:t>С</a:t>
            </a:r>
            <a:r>
              <a:rPr lang="ru-RU" b="1" dirty="0" smtClean="0"/>
              <a:t> 27.03.1950</a:t>
            </a:r>
            <a:r>
              <a:rPr lang="ru-RU" dirty="0" smtClean="0"/>
              <a:t> </a:t>
            </a:r>
            <a:r>
              <a:rPr lang="ru-RU" dirty="0"/>
              <a:t>г. </a:t>
            </a:r>
            <a:r>
              <a:rPr lang="ru-RU" dirty="0" smtClean="0"/>
              <a:t>решением исполкома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райсовета депутатов трудящихся от 27 марта 1950 г. № 9 </a:t>
            </a:r>
            <a:r>
              <a:rPr lang="ru-RU" b="1" dirty="0" smtClean="0"/>
              <a:t>освобождена</a:t>
            </a:r>
            <a:r>
              <a:rPr lang="ru-RU" dirty="0" smtClean="0"/>
              <a:t> </a:t>
            </a:r>
            <a:r>
              <a:rPr lang="ru-RU" dirty="0"/>
              <a:t>от должности зав. </a:t>
            </a:r>
            <a:r>
              <a:rPr lang="ru-RU" dirty="0" err="1"/>
              <a:t>райархивом</a:t>
            </a:r>
            <a:r>
              <a:rPr lang="ru-RU" dirty="0"/>
              <a:t> </a:t>
            </a:r>
            <a:r>
              <a:rPr lang="ru-RU" dirty="0" err="1"/>
              <a:t>Микушева</a:t>
            </a:r>
            <a:r>
              <a:rPr lang="ru-RU" dirty="0"/>
              <a:t> Е.Е. и утверждена </a:t>
            </a:r>
            <a:r>
              <a:rPr lang="ru-RU" b="1" dirty="0"/>
              <a:t>Истомина Лидия </a:t>
            </a:r>
            <a:r>
              <a:rPr lang="ru-RU" b="1" dirty="0" smtClean="0"/>
              <a:t>Кузьминична.</a:t>
            </a:r>
            <a:endParaRPr lang="ru-RU" dirty="0"/>
          </a:p>
        </p:txBody>
      </p:sp>
      <p:pic>
        <p:nvPicPr>
          <p:cNvPr id="4098" name="Picture 2" descr="H:\фотокопии\Микушева л.д\IMG_4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8482"/>
            <a:ext cx="2952328" cy="39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6106426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Архивный </a:t>
            </a:r>
            <a:r>
              <a:rPr lang="ru-RU" sz="1400" dirty="0"/>
              <a:t>отдел администрации МР «Печора» Ф.261, </a:t>
            </a:r>
            <a:r>
              <a:rPr lang="ru-RU" sz="1400" dirty="0" smtClean="0"/>
              <a:t>Оп.1, </a:t>
            </a:r>
            <a:r>
              <a:rPr lang="ru-RU" sz="1400" dirty="0"/>
              <a:t>Д. 143, </a:t>
            </a:r>
            <a:r>
              <a:rPr lang="ru-RU" sz="1400" dirty="0" smtClean="0"/>
              <a:t>Лл.32, 35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endParaRPr lang="ru-RU" sz="1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2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ru-RU" sz="2200" dirty="0"/>
              <a:t>  </a:t>
            </a:r>
            <a:endParaRPr lang="ru-RU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H:\фотокопии\Друганова, выделение средств на архив 0\15-02-2018_14-13-44\IMG_4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77857"/>
            <a:ext cx="2710391" cy="41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отокопии\Друганова, выделение средств на архив 0\15-02-2018_14-13-44\IMG_4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59135"/>
            <a:ext cx="2676011" cy="41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окопии\Друганова, выделение средств на архив 0\15-02-2018_14-13-44\IMG_4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3021743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6064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Решением  исполкома    </a:t>
            </a:r>
            <a:r>
              <a:rPr lang="ru-RU" dirty="0" err="1" smtClean="0"/>
              <a:t>Кожвинского</a:t>
            </a:r>
            <a:r>
              <a:rPr lang="ru-RU" dirty="0" smtClean="0"/>
              <a:t>   райсовета   депутатов   трудящихся  от 7 августа 1951 г. № 24 зав. </a:t>
            </a:r>
            <a:r>
              <a:rPr lang="ru-RU" dirty="0" err="1" smtClean="0"/>
              <a:t>райархивом</a:t>
            </a:r>
            <a:r>
              <a:rPr lang="ru-RU" dirty="0" smtClean="0"/>
              <a:t> </a:t>
            </a:r>
            <a:r>
              <a:rPr lang="ru-RU" b="1" dirty="0" smtClean="0"/>
              <a:t>Истомина Л.К. освобождена </a:t>
            </a:r>
            <a:r>
              <a:rPr lang="ru-RU" dirty="0" smtClean="0"/>
              <a:t>от должности.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6326177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/>
              <a:t>Архивный отдел администрации МР «Печора» Ф.261, </a:t>
            </a:r>
            <a:r>
              <a:rPr lang="ru-RU" sz="1400" dirty="0" smtClean="0"/>
              <a:t>Оп.1, </a:t>
            </a:r>
            <a:r>
              <a:rPr lang="ru-RU" sz="1400" dirty="0"/>
              <a:t>Д. </a:t>
            </a:r>
            <a:r>
              <a:rPr lang="ru-RU" sz="1400" dirty="0" smtClean="0"/>
              <a:t>171, </a:t>
            </a:r>
            <a:r>
              <a:rPr lang="ru-RU" sz="1400" dirty="0" err="1" smtClean="0"/>
              <a:t>Лл</a:t>
            </a:r>
            <a:r>
              <a:rPr lang="ru-RU" sz="1400" dirty="0" smtClean="0"/>
              <a:t>. 1, 3.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44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18592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Решением  </a:t>
            </a:r>
            <a:r>
              <a:rPr lang="ru-RU" dirty="0"/>
              <a:t>исполкома    </a:t>
            </a:r>
            <a:r>
              <a:rPr lang="ru-RU" dirty="0" err="1"/>
              <a:t>Кожвинского</a:t>
            </a:r>
            <a:r>
              <a:rPr lang="ru-RU" dirty="0"/>
              <a:t>   райсовета   депутатов   </a:t>
            </a:r>
            <a:r>
              <a:rPr lang="ru-RU" dirty="0" smtClean="0"/>
              <a:t>трудящихся </a:t>
            </a:r>
            <a:r>
              <a:rPr lang="ru-RU" dirty="0"/>
              <a:t>от 7 августа 1951 г. </a:t>
            </a:r>
            <a:r>
              <a:rPr lang="ru-RU" dirty="0" smtClean="0"/>
              <a:t>№ </a:t>
            </a:r>
            <a:r>
              <a:rPr lang="ru-RU" dirty="0"/>
              <a:t>24 зав. </a:t>
            </a:r>
            <a:r>
              <a:rPr lang="ru-RU" dirty="0" err="1" smtClean="0"/>
              <a:t>райархивом</a:t>
            </a:r>
            <a:r>
              <a:rPr lang="ru-RU" dirty="0" smtClean="0"/>
              <a:t> </a:t>
            </a:r>
            <a:r>
              <a:rPr lang="ru-RU" b="1" dirty="0" smtClean="0"/>
              <a:t>назначена Друганова Нина Алексеевна.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       10.11.1951</a:t>
            </a:r>
            <a:r>
              <a:rPr lang="ru-RU" dirty="0" smtClean="0"/>
              <a:t> </a:t>
            </a:r>
            <a:r>
              <a:rPr lang="ru-RU" b="1" dirty="0"/>
              <a:t>г.</a:t>
            </a:r>
            <a:r>
              <a:rPr lang="ru-RU" dirty="0"/>
              <a:t> решением исполкома </a:t>
            </a:r>
            <a:r>
              <a:rPr lang="ru-RU" dirty="0" err="1"/>
              <a:t>Кожвинского</a:t>
            </a:r>
            <a:r>
              <a:rPr lang="ru-RU" dirty="0"/>
              <a:t> райсовета депутатов трудящихся </a:t>
            </a:r>
            <a:r>
              <a:rPr lang="ru-RU" b="1" dirty="0"/>
              <a:t>освобождена</a:t>
            </a:r>
            <a:r>
              <a:rPr lang="ru-RU" dirty="0"/>
              <a:t> от должности </a:t>
            </a:r>
            <a:r>
              <a:rPr lang="ru-RU" b="1" dirty="0" smtClean="0"/>
              <a:t>Друганова </a:t>
            </a:r>
            <a:r>
              <a:rPr lang="ru-RU" b="1" dirty="0"/>
              <a:t>Нина </a:t>
            </a:r>
            <a:r>
              <a:rPr lang="ru-RU" b="1" dirty="0" smtClean="0"/>
              <a:t>Алексеевна</a:t>
            </a:r>
            <a:r>
              <a:rPr lang="ru-RU" dirty="0" smtClean="0"/>
              <a:t> и </a:t>
            </a:r>
            <a:r>
              <a:rPr lang="ru-RU" b="1" dirty="0" smtClean="0"/>
              <a:t>утверждена </a:t>
            </a:r>
            <a:r>
              <a:rPr lang="ru-RU" dirty="0" smtClean="0"/>
              <a:t>зав. </a:t>
            </a:r>
            <a:r>
              <a:rPr lang="ru-RU" dirty="0" err="1" smtClean="0"/>
              <a:t>райархивом</a:t>
            </a:r>
            <a:r>
              <a:rPr lang="ru-RU" dirty="0" smtClean="0"/>
              <a:t> </a:t>
            </a:r>
            <a:r>
              <a:rPr lang="ru-RU" b="1" dirty="0" err="1" smtClean="0"/>
              <a:t>Антоненкова</a:t>
            </a:r>
            <a:r>
              <a:rPr lang="ru-RU" b="1" dirty="0" smtClean="0"/>
              <a:t> Надежда Павловна.</a:t>
            </a:r>
            <a:endParaRPr lang="ru-RU" dirty="0"/>
          </a:p>
        </p:txBody>
      </p:sp>
      <p:pic>
        <p:nvPicPr>
          <p:cNvPr id="2050" name="Picture 2" descr="H:\фотокопии\Друганова, выделение средств на архив 0\IMG_4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418811" cy="341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4417707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</a:t>
            </a:r>
          </a:p>
          <a:p>
            <a:pPr algn="ctr"/>
            <a:r>
              <a:rPr lang="ru-RU" sz="1400" dirty="0"/>
              <a:t>МР «Печора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/>
              <a:t>Ф.261, Оп.2, Д. </a:t>
            </a:r>
            <a:r>
              <a:rPr lang="ru-RU" sz="1400" dirty="0" smtClean="0"/>
              <a:t>6, Л.6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фотокопии\Антоненкова\IMG_4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8750"/>
            <a:ext cx="3600400" cy="477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508" y="476672"/>
            <a:ext cx="587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Личное дело </a:t>
            </a:r>
            <a:r>
              <a:rPr lang="ru-RU" dirty="0" err="1" smtClean="0"/>
              <a:t>Антоненковой</a:t>
            </a:r>
            <a:r>
              <a:rPr lang="ru-RU" dirty="0" smtClean="0"/>
              <a:t> Надежды Павловны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45910" y="6021287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</a:t>
            </a:r>
            <a:r>
              <a:rPr lang="ru-RU" sz="1400" dirty="0" smtClean="0"/>
              <a:t>МР </a:t>
            </a:r>
            <a:r>
              <a:rPr lang="ru-RU" sz="1400" dirty="0"/>
              <a:t>«Печора» Ф.261, Оп.2, Д. </a:t>
            </a:r>
            <a:r>
              <a:rPr lang="ru-RU" sz="1400" dirty="0" smtClean="0"/>
              <a:t>6, Л.6.</a:t>
            </a:r>
          </a:p>
        </p:txBody>
      </p:sp>
      <p:pic>
        <p:nvPicPr>
          <p:cNvPr id="1026" name="Picture 2" descr="H:\фотокопии\Антоненкова\IMG_4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92" y="1068750"/>
            <a:ext cx="3152780" cy="4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фотокопии\Антоненкова\IMG_4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2762"/>
            <a:ext cx="3816424" cy="44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фотокопии\Самодурова л.д\IMG_4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4019"/>
            <a:ext cx="3093736" cy="43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9612" y="1437357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Личное дело </a:t>
            </a:r>
            <a:r>
              <a:rPr lang="ru-RU" dirty="0" err="1" smtClean="0"/>
              <a:t>Самодуровой</a:t>
            </a:r>
            <a:r>
              <a:rPr lang="ru-RU" dirty="0" smtClean="0"/>
              <a:t> А. Л.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373637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Ф.261, Оп.2, Д. </a:t>
            </a:r>
            <a:r>
              <a:rPr lang="ru-RU" sz="1400" dirty="0" smtClean="0"/>
              <a:t>204, Л.4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7342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Решением исполнительного комитета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райсовета депутатов трудящихся от 21 июля 1952 г. </a:t>
            </a:r>
            <a:r>
              <a:rPr lang="ru-RU" b="1" dirty="0" smtClean="0"/>
              <a:t>освобождена</a:t>
            </a:r>
            <a:r>
              <a:rPr lang="ru-RU" dirty="0" smtClean="0"/>
              <a:t> от занимаемой должности </a:t>
            </a:r>
            <a:r>
              <a:rPr lang="ru-RU" dirty="0" err="1" smtClean="0"/>
              <a:t>зав.райархивом</a:t>
            </a:r>
            <a:r>
              <a:rPr lang="ru-RU" dirty="0" smtClean="0"/>
              <a:t> </a:t>
            </a:r>
            <a:r>
              <a:rPr lang="ru-RU" b="1" dirty="0" err="1" smtClean="0"/>
              <a:t>Антоненкова</a:t>
            </a:r>
            <a:r>
              <a:rPr lang="ru-RU" b="1" dirty="0" smtClean="0"/>
              <a:t> Н.П.</a:t>
            </a:r>
            <a:r>
              <a:rPr lang="ru-RU" dirty="0" smtClean="0"/>
              <a:t> и </a:t>
            </a:r>
            <a:r>
              <a:rPr lang="ru-RU" b="1" dirty="0" smtClean="0"/>
              <a:t>назначена</a:t>
            </a:r>
            <a:r>
              <a:rPr lang="ru-RU" dirty="0" smtClean="0"/>
              <a:t> на должность </a:t>
            </a:r>
            <a:r>
              <a:rPr lang="ru-RU" b="1" dirty="0" err="1" smtClean="0"/>
              <a:t>Самодурова</a:t>
            </a:r>
            <a:r>
              <a:rPr lang="ru-RU" b="1" dirty="0" smtClean="0"/>
              <a:t> Анна </a:t>
            </a:r>
            <a:r>
              <a:rPr lang="ru-RU" b="1" dirty="0" err="1" smtClean="0"/>
              <a:t>Лукична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352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Решением исполкома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районного Совета депутатов трудящихся от 2 октября 1953 г. </a:t>
            </a:r>
            <a:r>
              <a:rPr lang="ru-RU" b="1" dirty="0" smtClean="0"/>
              <a:t>снята </a:t>
            </a:r>
            <a:r>
              <a:rPr lang="ru-RU" dirty="0" smtClean="0"/>
              <a:t>с должности </a:t>
            </a:r>
            <a:r>
              <a:rPr lang="ru-RU" dirty="0" err="1" smtClean="0"/>
              <a:t>зав.Райархивом</a:t>
            </a:r>
            <a:r>
              <a:rPr lang="ru-RU" dirty="0" smtClean="0"/>
              <a:t> </a:t>
            </a:r>
            <a:r>
              <a:rPr lang="ru-RU" b="1" dirty="0" err="1" smtClean="0"/>
              <a:t>Самодурова</a:t>
            </a:r>
            <a:r>
              <a:rPr lang="ru-RU" b="1" dirty="0" smtClean="0"/>
              <a:t>  А.Л.</a:t>
            </a:r>
          </a:p>
          <a:p>
            <a:pPr algn="just"/>
            <a:r>
              <a:rPr lang="ru-RU" dirty="0" smtClean="0"/>
              <a:t>      Распоряжением исполкома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райсовета депутатов трудящихся от 18 ноября 1953 г. </a:t>
            </a:r>
            <a:r>
              <a:rPr lang="ru-RU" b="1" dirty="0" smtClean="0"/>
              <a:t>назначена</a:t>
            </a:r>
            <a:r>
              <a:rPr lang="ru-RU" dirty="0" smtClean="0"/>
              <a:t> на должность </a:t>
            </a:r>
            <a:r>
              <a:rPr lang="ru-RU" dirty="0" err="1" smtClean="0"/>
              <a:t>Зав.Райархивом</a:t>
            </a:r>
            <a:r>
              <a:rPr lang="ru-RU" dirty="0" smtClean="0"/>
              <a:t>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райисполкома </a:t>
            </a:r>
            <a:r>
              <a:rPr lang="ru-RU" b="1" dirty="0" err="1" smtClean="0"/>
              <a:t>Прилепская</a:t>
            </a:r>
            <a:r>
              <a:rPr lang="ru-RU" b="1" dirty="0" smtClean="0"/>
              <a:t> Ольга Федотовна.</a:t>
            </a:r>
            <a:endParaRPr lang="ru-RU" dirty="0"/>
          </a:p>
        </p:txBody>
      </p:sp>
      <p:pic>
        <p:nvPicPr>
          <p:cNvPr id="7170" name="Picture 2" descr="H:\фотокопии\Прилепская\IMG_4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90" y="2554862"/>
            <a:ext cx="538199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фотокопии\Прилепская\IMG_4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4275"/>
            <a:ext cx="291865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99845" y="2001933"/>
            <a:ext cx="380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Личное дело </a:t>
            </a:r>
            <a:r>
              <a:rPr lang="ru-RU" dirty="0" err="1" smtClean="0"/>
              <a:t>Прилепской</a:t>
            </a:r>
            <a:r>
              <a:rPr lang="ru-RU" dirty="0" smtClean="0"/>
              <a:t> О.Ф.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15485" y="589556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 Ф.32, </a:t>
            </a:r>
            <a:r>
              <a:rPr lang="ru-RU" sz="1400" dirty="0"/>
              <a:t>Оп.2, </a:t>
            </a:r>
            <a:r>
              <a:rPr lang="ru-RU" sz="1400" dirty="0" smtClean="0"/>
              <a:t>Д.150, Л.8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642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фотокопии\Прилепская\IMG_4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08" y="1555800"/>
            <a:ext cx="4636431" cy="37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581" y="332656"/>
            <a:ext cx="8822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dirty="0" smtClean="0"/>
              <a:t> Распоряжением </a:t>
            </a:r>
            <a:r>
              <a:rPr lang="ru-RU" dirty="0" smtClean="0"/>
              <a:t>исполкома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райсовета депутатов трудящихся от 26 апреля 1954 г. № 42 на основании приказа МВД Коми АССР от 07.04. 1954 г. </a:t>
            </a:r>
            <a:r>
              <a:rPr lang="ru-RU" b="1" dirty="0" err="1"/>
              <a:t>Прилепская</a:t>
            </a:r>
            <a:r>
              <a:rPr lang="ru-RU" b="1" dirty="0"/>
              <a:t> О.Ф. с 26.04.1954 </a:t>
            </a:r>
            <a:r>
              <a:rPr lang="ru-RU" b="1" dirty="0" smtClean="0"/>
              <a:t>г. освобождена </a:t>
            </a:r>
            <a:r>
              <a:rPr lang="ru-RU" dirty="0" smtClean="0"/>
              <a:t>от должности зав. </a:t>
            </a:r>
            <a:r>
              <a:rPr lang="ru-RU" dirty="0" err="1" smtClean="0"/>
              <a:t>Райархивом</a:t>
            </a:r>
            <a:r>
              <a:rPr lang="ru-RU" dirty="0" smtClean="0"/>
              <a:t>.</a:t>
            </a:r>
            <a:endParaRPr lang="ru-RU" b="1" dirty="0"/>
          </a:p>
        </p:txBody>
      </p:sp>
      <p:pic>
        <p:nvPicPr>
          <p:cNvPr id="6147" name="Picture 3" descr="H:\фотокопии\Прилепская\IMG_4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48225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587727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</a:t>
            </a:r>
          </a:p>
          <a:p>
            <a:pPr algn="ctr"/>
            <a:r>
              <a:rPr lang="ru-RU" sz="1400" dirty="0"/>
              <a:t> </a:t>
            </a:r>
            <a:r>
              <a:rPr lang="ru-RU" sz="1400" dirty="0" smtClean="0"/>
              <a:t>Ф.261, Оп.1, Д.228, Л.93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8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87184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Приказом МВД </a:t>
            </a:r>
            <a:r>
              <a:rPr lang="ru-RU" dirty="0"/>
              <a:t>Коми АССР </a:t>
            </a:r>
            <a:r>
              <a:rPr lang="ru-RU" dirty="0" smtClean="0"/>
              <a:t>от 26.04.1954 г. № 88</a:t>
            </a:r>
          </a:p>
          <a:p>
            <a:pPr algn="ctr"/>
            <a:r>
              <a:rPr lang="ru-RU" dirty="0" smtClean="0"/>
              <a:t> зав. </a:t>
            </a:r>
            <a:r>
              <a:rPr lang="ru-RU" dirty="0" err="1" smtClean="0"/>
              <a:t>Райархивом</a:t>
            </a:r>
            <a:r>
              <a:rPr lang="ru-RU" dirty="0" smtClean="0"/>
              <a:t> назначена </a:t>
            </a:r>
            <a:r>
              <a:rPr lang="ru-RU" b="1" dirty="0" err="1" smtClean="0"/>
              <a:t>Есева</a:t>
            </a:r>
            <a:r>
              <a:rPr lang="ru-RU" b="1" dirty="0" smtClean="0"/>
              <a:t> Зоя Захаровна</a:t>
            </a:r>
            <a:endParaRPr lang="ru-RU" b="1" dirty="0"/>
          </a:p>
        </p:txBody>
      </p:sp>
      <p:pic>
        <p:nvPicPr>
          <p:cNvPr id="1027" name="Picture 3" descr="H:\фотокопии\есева\15-02-2018_14-52-50\ef31c30c-9021-41bd-b00d-8609249a5a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06" y="2596220"/>
            <a:ext cx="4206808" cy="23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фотокопии\есева\15-02-2018_14-52-50\3ea3aa17-fb1c-465d-b360-8ac2ee859e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7960"/>
            <a:ext cx="42638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21089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</a:t>
            </a:r>
            <a:r>
              <a:rPr lang="ru-RU" sz="1400" dirty="0" smtClean="0"/>
              <a:t>»  </a:t>
            </a:r>
            <a:r>
              <a:rPr lang="ru-RU" sz="1400" dirty="0"/>
              <a:t>Ф.32, Оп.2, </a:t>
            </a:r>
            <a:r>
              <a:rPr lang="ru-RU" sz="1400" dirty="0" smtClean="0"/>
              <a:t>Д.6, Л.318</a:t>
            </a:r>
            <a:endParaRPr lang="ru-RU" sz="1400" dirty="0"/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28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Распоряжением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райсовета депутатов трудящихся от </a:t>
            </a:r>
            <a:r>
              <a:rPr lang="ru-RU" b="1" dirty="0" smtClean="0"/>
              <a:t>24.04.1957 г. № 31-р </a:t>
            </a:r>
            <a:r>
              <a:rPr lang="ru-RU" b="1" dirty="0" err="1" smtClean="0"/>
              <a:t>Есева</a:t>
            </a:r>
            <a:r>
              <a:rPr lang="ru-RU" b="1" dirty="0" smtClean="0"/>
              <a:t> Зоя Захаровна освобождена </a:t>
            </a:r>
            <a:r>
              <a:rPr lang="ru-RU" dirty="0" smtClean="0"/>
              <a:t>от должности </a:t>
            </a:r>
            <a:r>
              <a:rPr lang="ru-RU" dirty="0" err="1" smtClean="0"/>
              <a:t>зав.райгосархивом</a:t>
            </a:r>
            <a:r>
              <a:rPr lang="ru-RU" dirty="0" smtClean="0"/>
              <a:t>,  </a:t>
            </a:r>
            <a:r>
              <a:rPr lang="ru-RU" b="1" dirty="0" err="1"/>
              <a:t>Нацепинская</a:t>
            </a:r>
            <a:r>
              <a:rPr lang="ru-RU" b="1" dirty="0"/>
              <a:t> Римма </a:t>
            </a:r>
            <a:r>
              <a:rPr lang="ru-RU" b="1" dirty="0" smtClean="0"/>
              <a:t>Николаевна </a:t>
            </a:r>
            <a:r>
              <a:rPr lang="ru-RU" dirty="0" smtClean="0"/>
              <a:t>назначена  зав. </a:t>
            </a:r>
            <a:r>
              <a:rPr lang="ru-RU" dirty="0" err="1" smtClean="0"/>
              <a:t>райгосархивом</a:t>
            </a:r>
            <a:r>
              <a:rPr lang="ru-RU" dirty="0" smtClean="0"/>
              <a:t>.</a:t>
            </a:r>
            <a:endParaRPr lang="ru-RU" b="1" dirty="0"/>
          </a:p>
        </p:txBody>
      </p:sp>
      <p:pic>
        <p:nvPicPr>
          <p:cNvPr id="2050" name="Picture 2" descr="H:\фотокопии\есева\IMG_4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7" y="1412776"/>
            <a:ext cx="2935483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фотокопии\есева\IMG_4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96" y="1714149"/>
            <a:ext cx="4572000" cy="33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5899844"/>
            <a:ext cx="6804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</a:t>
            </a:r>
          </a:p>
          <a:p>
            <a:pPr algn="ctr"/>
            <a:r>
              <a:rPr lang="ru-RU" sz="1400" dirty="0"/>
              <a:t> Ф.261, Оп.1, </a:t>
            </a:r>
            <a:r>
              <a:rPr lang="ru-RU" sz="1400" dirty="0" smtClean="0"/>
              <a:t>Д.319, Л.35.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312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80742"/>
            <a:ext cx="410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Личное дело </a:t>
            </a:r>
            <a:r>
              <a:rPr lang="ru-RU" dirty="0" err="1" smtClean="0"/>
              <a:t>Нацепинской</a:t>
            </a:r>
            <a:r>
              <a:rPr lang="ru-RU" dirty="0" smtClean="0"/>
              <a:t> Р.Н.</a:t>
            </a:r>
            <a:endParaRPr lang="ru-RU" dirty="0"/>
          </a:p>
        </p:txBody>
      </p:sp>
      <p:pic>
        <p:nvPicPr>
          <p:cNvPr id="3074" name="Picture 2" descr="H:\фотокопии\Нацепинская\IMG_4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9700"/>
            <a:ext cx="316581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фотокопии\Нацепинская\IMG_4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5" y="3429000"/>
            <a:ext cx="3096344" cy="263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16530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Архивный отдел администрации МР «Печора»  Ф.32, Оп.2, </a:t>
            </a:r>
            <a:r>
              <a:rPr lang="ru-RU" sz="1400" dirty="0" smtClean="0"/>
              <a:t>Д.133, Лл.5, 13.</a:t>
            </a:r>
            <a:endParaRPr lang="ru-RU" sz="1400" dirty="0"/>
          </a:p>
          <a:p>
            <a:endParaRPr lang="ru-RU" dirty="0"/>
          </a:p>
        </p:txBody>
      </p:sp>
      <p:pic>
        <p:nvPicPr>
          <p:cNvPr id="2050" name="Picture 2" descr="H:\фотокопии\Нацепинская\IMG_4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5" y="950074"/>
            <a:ext cx="3096344" cy="235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86409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/>
              <a:t>Руководители районного государственного архива </a:t>
            </a:r>
            <a:br>
              <a:rPr lang="ru-RU" sz="2800" dirty="0" smtClean="0"/>
            </a:br>
            <a:r>
              <a:rPr lang="ru-RU" sz="2800" dirty="0" smtClean="0"/>
              <a:t>Печорского (</a:t>
            </a:r>
            <a:r>
              <a:rPr lang="ru-RU" sz="2800" dirty="0" err="1" smtClean="0"/>
              <a:t>Кожвинского</a:t>
            </a:r>
            <a:r>
              <a:rPr lang="ru-RU" sz="2800" dirty="0" smtClean="0"/>
              <a:t>) района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2676" y="112474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100" dirty="0" smtClean="0">
                <a:solidFill>
                  <a:schemeClr val="tx1"/>
                </a:solidFill>
                <a:latin typeface="+mn-lt"/>
              </a:rPr>
              <a:t>    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В требовательной ведомости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на выдачу заработной платы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сотрудникам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</a:rPr>
              <a:t>Кожвинского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оргкомитета и его отделов пос. Канин за 1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половину апреля 1943 г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., значится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штатная единица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зав.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</a:rPr>
              <a:t>райархивом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       Заведующий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</a:rPr>
              <a:t>райархива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-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Филиппова </a:t>
            </a:r>
            <a:r>
              <a:rPr lang="ru-RU" sz="1800" b="1" dirty="0" err="1">
                <a:solidFill>
                  <a:schemeClr val="tx1"/>
                </a:solidFill>
                <a:latin typeface="+mn-lt"/>
              </a:rPr>
              <a:t>Федосия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+mn-lt"/>
              </a:rPr>
              <a:t>Савватьевна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, работа которой просматривается по ведомостям до сентября 1943 г.</a:t>
            </a:r>
          </a:p>
          <a:p>
            <a:pPr marL="0" indent="0">
              <a:buNone/>
            </a:pPr>
            <a:endParaRPr lang="ru-RU" sz="4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4" y="2852936"/>
            <a:ext cx="7704856" cy="2660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5877271"/>
            <a:ext cx="6195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Архивный отдел администрации МР «Печора» Ф.32, Оп.2, </a:t>
            </a:r>
            <a:r>
              <a:rPr lang="ru-RU" sz="1400" dirty="0"/>
              <a:t>Д</a:t>
            </a:r>
            <a:r>
              <a:rPr lang="ru-RU" sz="1400" dirty="0" smtClean="0"/>
              <a:t>. 1, Л. 65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1934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  Указом Президиума Верховного Совета РСФСР от 27.04.1959 г. </a:t>
            </a:r>
            <a:r>
              <a:rPr lang="ru-RU" dirty="0" err="1" smtClean="0"/>
              <a:t>Кожвинский</a:t>
            </a:r>
            <a:r>
              <a:rPr lang="ru-RU" dirty="0" smtClean="0"/>
              <a:t> район переименован в Печорский район и упразднен </a:t>
            </a:r>
            <a:r>
              <a:rPr lang="ru-RU" dirty="0" err="1" smtClean="0"/>
              <a:t>Усть-Усинский</a:t>
            </a:r>
            <a:r>
              <a:rPr lang="ru-RU" dirty="0" smtClean="0"/>
              <a:t> район с передачей его территории в состав Печорского района. </a:t>
            </a:r>
          </a:p>
          <a:p>
            <a:pPr algn="just"/>
            <a:r>
              <a:rPr lang="ru-RU" dirty="0" smtClean="0"/>
              <a:t>         Распоряжением исполкома Печорского </a:t>
            </a:r>
            <a:r>
              <a:rPr lang="ru-RU" dirty="0"/>
              <a:t>районного Совета депутатов трудящихся от </a:t>
            </a:r>
            <a:r>
              <a:rPr lang="ru-RU" dirty="0" smtClean="0"/>
              <a:t>28.07.1959 г. № 58-р </a:t>
            </a:r>
            <a:r>
              <a:rPr lang="ru-RU" b="1" dirty="0"/>
              <a:t>Веселкова Мария </a:t>
            </a:r>
            <a:r>
              <a:rPr lang="ru-RU" b="1" dirty="0" smtClean="0"/>
              <a:t>Дмитриевна, </a:t>
            </a:r>
            <a:r>
              <a:rPr lang="ru-RU" dirty="0" smtClean="0"/>
              <a:t>зав. архивом </a:t>
            </a:r>
            <a:r>
              <a:rPr lang="ru-RU" dirty="0" err="1" smtClean="0"/>
              <a:t>Усть</a:t>
            </a:r>
            <a:r>
              <a:rPr lang="ru-RU" dirty="0" smtClean="0"/>
              <a:t>-Усинского района</a:t>
            </a:r>
            <a:r>
              <a:rPr lang="ru-RU" dirty="0"/>
              <a:t>, назначена </a:t>
            </a:r>
            <a:r>
              <a:rPr lang="ru-RU" dirty="0" smtClean="0"/>
              <a:t>переводом заведующим </a:t>
            </a:r>
            <a:r>
              <a:rPr lang="ru-RU" dirty="0" err="1" smtClean="0"/>
              <a:t>райархивом</a:t>
            </a:r>
            <a:r>
              <a:rPr lang="ru-RU" dirty="0" smtClean="0"/>
              <a:t> в г. Печоре.</a:t>
            </a:r>
            <a:endParaRPr lang="ru-RU" dirty="0"/>
          </a:p>
        </p:txBody>
      </p:sp>
      <p:pic>
        <p:nvPicPr>
          <p:cNvPr id="1026" name="Picture 2" descr="H:\фотокопии\Веселкова\IMG_4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0005"/>
            <a:ext cx="2643655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отокопии\Веселкова\IMG_4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80005"/>
            <a:ext cx="3157523" cy="29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5877272"/>
            <a:ext cx="439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 </a:t>
            </a:r>
            <a:r>
              <a:rPr lang="ru-RU" sz="1400" dirty="0" smtClean="0"/>
              <a:t>Ф.261, Оп.1, Д.357, Л.48.</a:t>
            </a:r>
            <a:endParaRPr lang="ru-RU" sz="1400" dirty="0"/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694354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:\фотокопии\дело Веселковой\IMG_5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29" y="1196752"/>
            <a:ext cx="2836146" cy="21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фотокопии\дело Веселковой\IMG_5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2" y="3623807"/>
            <a:ext cx="2408419" cy="196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184035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 </a:t>
            </a:r>
            <a:r>
              <a:rPr lang="ru-RU" sz="1400" dirty="0" smtClean="0"/>
              <a:t>Ф.33, </a:t>
            </a:r>
            <a:r>
              <a:rPr lang="ru-RU" sz="1400" dirty="0"/>
              <a:t>Оп.2, </a:t>
            </a:r>
            <a:r>
              <a:rPr lang="ru-RU" sz="1400" dirty="0" smtClean="0"/>
              <a:t>Д.54, </a:t>
            </a:r>
            <a:r>
              <a:rPr lang="ru-RU" sz="1400" dirty="0" err="1" smtClean="0"/>
              <a:t>Лл</a:t>
            </a:r>
            <a:r>
              <a:rPr lang="ru-RU" sz="1400" dirty="0" smtClean="0"/>
              <a:t>. 1,1а, 3-6.</a:t>
            </a:r>
            <a:endParaRPr lang="ru-RU" dirty="0"/>
          </a:p>
        </p:txBody>
      </p:sp>
      <p:pic>
        <p:nvPicPr>
          <p:cNvPr id="1032" name="Picture 8" descr="H:\фотокопии\дело Веселковой\IMG_5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40" y="2290149"/>
            <a:ext cx="2237926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5284" y="635260"/>
            <a:ext cx="354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Личное дело </a:t>
            </a:r>
            <a:r>
              <a:rPr lang="ru-RU" dirty="0" smtClean="0"/>
              <a:t> Веселковой М. Д.</a:t>
            </a:r>
            <a:endParaRPr lang="ru-RU" dirty="0"/>
          </a:p>
        </p:txBody>
      </p:sp>
      <p:pic>
        <p:nvPicPr>
          <p:cNvPr id="12" name="Picture 2" descr="H:\фотокопии\дело Веселковой\IMG_53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42" y="4716287"/>
            <a:ext cx="2909723" cy="11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фотокопии\дело Веселковой\IMG_53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15" y="1196752"/>
            <a:ext cx="2844811" cy="36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фотокопии веселкова, макеева\19-02-2018_14-37-07\IMG_4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96" y="1908902"/>
            <a:ext cx="2034002" cy="32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фотокопии веселкова, макеева\19-02-2018_14-37-07\IMG_4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6672"/>
            <a:ext cx="2210126" cy="238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фотокопии веселкова, макеева\19-02-2018_14-37-07\IMG_4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1728192" cy="25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фотокопии веселкова, макеева\19-02-2018_14-42-35\IMG_4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28204"/>
            <a:ext cx="2003462" cy="26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фотокопии веселкова, макеева\19-02-2018_14-42-35\IMG_47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29" y="3053122"/>
            <a:ext cx="2629905" cy="18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:\фотокопии веселкова, макеева\19-02-2018_14-42-35\IMG_47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38" y="5033837"/>
            <a:ext cx="2232248" cy="15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056769"/>
            <a:ext cx="48245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</a:t>
            </a:r>
          </a:p>
          <a:p>
            <a:pPr algn="ctr"/>
            <a:r>
              <a:rPr lang="ru-RU" sz="1400" dirty="0"/>
              <a:t> </a:t>
            </a:r>
            <a:r>
              <a:rPr lang="ru-RU" sz="1400" dirty="0" smtClean="0"/>
              <a:t>Ф.33, Оп.2, Д.403, Лл.1, 74, 75.</a:t>
            </a:r>
            <a:endParaRPr lang="ru-RU" sz="1400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116632"/>
            <a:ext cx="3105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Распоряжения Печорского районного Совета депутатов трудящихся</a:t>
            </a:r>
          </a:p>
          <a:p>
            <a:pPr algn="ctr"/>
            <a:r>
              <a:rPr lang="ru-RU" dirty="0" smtClean="0"/>
              <a:t>за 1962 – 1964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9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фотокопии\Веселкова\IMG_4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92" y="1892549"/>
            <a:ext cx="2008213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фотокопии\Веселкова\IMG_4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6" y="1628800"/>
            <a:ext cx="2123728" cy="28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4868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dirty="0" smtClean="0"/>
              <a:t> Распоряжением </a:t>
            </a:r>
            <a:r>
              <a:rPr lang="ru-RU" dirty="0" smtClean="0"/>
              <a:t>исполкома Печорского горсовета депутатов трудящихся от </a:t>
            </a:r>
            <a:r>
              <a:rPr lang="ru-RU" b="1" dirty="0" smtClean="0"/>
              <a:t>02.09.1971 г</a:t>
            </a:r>
            <a:r>
              <a:rPr lang="ru-RU" dirty="0" smtClean="0"/>
              <a:t>. № 116-р </a:t>
            </a:r>
            <a:r>
              <a:rPr lang="ru-RU" dirty="0"/>
              <a:t>выделяют денежную сумму на покупку ценного подарка в </a:t>
            </a:r>
            <a:r>
              <a:rPr lang="ru-RU" dirty="0" smtClean="0"/>
              <a:t>связи </a:t>
            </a:r>
            <a:r>
              <a:rPr lang="ru-RU" b="1" dirty="0" smtClean="0"/>
              <a:t>с выходом на пенсию </a:t>
            </a:r>
            <a:r>
              <a:rPr lang="ru-RU" b="1" dirty="0"/>
              <a:t>Веселковой М.Д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051" name="Picture 3" descr="H:\фотокопии веселкова, макеева\19-02-2018_14-45-24\IMG_4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5" y="2060848"/>
            <a:ext cx="2281840" cy="304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фотокопии веселкова, макеева\19-02-2018_14-45-24\IMG_4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93711"/>
            <a:ext cx="2016224" cy="18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5748785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</a:t>
            </a:r>
          </a:p>
          <a:p>
            <a:pPr algn="ctr"/>
            <a:r>
              <a:rPr lang="ru-RU" sz="1400" dirty="0"/>
              <a:t> Ф.261, Оп.1, </a:t>
            </a:r>
            <a:r>
              <a:rPr lang="ru-RU" sz="1400" dirty="0" smtClean="0"/>
              <a:t>Д.553, Л.160, Д.670, Л.236.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0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5326" y="116632"/>
            <a:ext cx="8712967" cy="21602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>
                <a:effectLst/>
              </a:rPr>
              <a:t>Заведующий  Печорским городским государственным архивом,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директор Печорского государственного архива,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заведующий Печорским архивохранилищем № 3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ГУ РК «Национальный архив Республики Коми» </a:t>
            </a:r>
            <a:endParaRPr lang="ru-RU" sz="28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241175"/>
            <a:ext cx="8676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Решением </a:t>
            </a:r>
            <a:r>
              <a:rPr lang="ru-RU" dirty="0"/>
              <a:t>Печорского </a:t>
            </a:r>
            <a:r>
              <a:rPr lang="ru-RU" dirty="0" smtClean="0"/>
              <a:t>городского Совета </a:t>
            </a:r>
            <a:r>
              <a:rPr lang="ru-RU" dirty="0"/>
              <a:t>депутатов трудящихся от </a:t>
            </a:r>
            <a:r>
              <a:rPr lang="ru-RU" dirty="0" smtClean="0"/>
              <a:t>09.12.1971 </a:t>
            </a:r>
            <a:r>
              <a:rPr lang="ru-RU" dirty="0"/>
              <a:t>г. № 603 </a:t>
            </a:r>
            <a:r>
              <a:rPr lang="ru-RU" dirty="0" smtClean="0"/>
              <a:t>«Об </a:t>
            </a:r>
            <a:r>
              <a:rPr lang="ru-RU" dirty="0"/>
              <a:t>утверждении работников, входящих в номенклатуру должностей исполкома Печорского городского Совета депутатов трудящихся» </a:t>
            </a:r>
            <a:r>
              <a:rPr lang="ru-RU" b="1" dirty="0"/>
              <a:t>утверждена </a:t>
            </a:r>
            <a:r>
              <a:rPr lang="ru-RU" dirty="0"/>
              <a:t>в должности заведующей городским архивом </a:t>
            </a:r>
            <a:r>
              <a:rPr lang="ru-RU" b="1" dirty="0"/>
              <a:t>Макеева Раиса Алексеевна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8" name="Picture 2" descr="H:\фотокопии веселкова, макеева\20-02-2018_14-49-41\IMG_4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718503"/>
            <a:ext cx="1682205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:\фотокопии веселкова, макеева\20-02-2018_14-49-41\IMG_4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6495"/>
            <a:ext cx="190348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:\фотокопии веселкова, макеева\20-02-2018_14-49-41\IMG_4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33" y="3646495"/>
            <a:ext cx="183450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:\фотокопии веселкова, макеева\20-02-2018_14-49-41\IMG_4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27158"/>
            <a:ext cx="1908021" cy="27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075" y="6509303"/>
            <a:ext cx="8640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</a:t>
            </a:r>
            <a:r>
              <a:rPr lang="ru-RU" sz="1400" dirty="0" smtClean="0"/>
              <a:t>»  </a:t>
            </a:r>
            <a:r>
              <a:rPr lang="ru-RU" sz="1400" dirty="0"/>
              <a:t>Ф.261, Оп.1, Д.668, Лл.30, 49, 50.</a:t>
            </a:r>
          </a:p>
        </p:txBody>
      </p:sp>
    </p:spTree>
    <p:extLst>
      <p:ext uri="{BB962C8B-B14F-4D97-AF65-F5344CB8AC3E}">
        <p14:creationId xmlns:p14="http://schemas.microsoft.com/office/powerpoint/2010/main" val="3416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55446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dirty="0" smtClean="0"/>
              <a:t> Постановлением </a:t>
            </a:r>
            <a:r>
              <a:rPr lang="ru-RU" dirty="0"/>
              <a:t>Совета Министров Коми АССР от 31.08.1973 г. Печорский городской архив преобразовали в Печорский государственный </a:t>
            </a:r>
            <a:r>
              <a:rPr lang="ru-RU" dirty="0" smtClean="0"/>
              <a:t>архив.</a:t>
            </a:r>
          </a:p>
          <a:p>
            <a:pPr algn="just"/>
            <a:r>
              <a:rPr lang="ru-RU" dirty="0" smtClean="0"/>
              <a:t>       С </a:t>
            </a:r>
            <a:r>
              <a:rPr lang="ru-RU" dirty="0"/>
              <a:t>1 января 1974 г. по февраль 2004 г. </a:t>
            </a:r>
            <a:r>
              <a:rPr lang="ru-RU" dirty="0" smtClean="0"/>
              <a:t>Макеева Р.А. - директор </a:t>
            </a:r>
            <a:r>
              <a:rPr lang="ru-RU" dirty="0"/>
              <a:t>Печорского государственного архива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      В 2004 г. Печорский </a:t>
            </a:r>
            <a:r>
              <a:rPr lang="ru-RU" dirty="0"/>
              <a:t>государственный архив реорганизован </a:t>
            </a:r>
            <a:r>
              <a:rPr lang="ru-RU" dirty="0" smtClean="0"/>
              <a:t>в </a:t>
            </a:r>
            <a:r>
              <a:rPr lang="ru-RU" dirty="0"/>
              <a:t>Архивохранилище № 3 ГУ РК «Национальный </a:t>
            </a:r>
            <a:r>
              <a:rPr lang="ru-RU" dirty="0" smtClean="0"/>
              <a:t>архив </a:t>
            </a:r>
            <a:r>
              <a:rPr lang="ru-RU" dirty="0"/>
              <a:t>Республики Коми</a:t>
            </a:r>
            <a:r>
              <a:rPr lang="ru-RU" dirty="0" smtClean="0"/>
              <a:t>».    </a:t>
            </a:r>
          </a:p>
          <a:p>
            <a:pPr algn="just"/>
            <a:r>
              <a:rPr lang="ru-RU" dirty="0" smtClean="0"/>
              <a:t>    С </a:t>
            </a:r>
            <a:r>
              <a:rPr lang="ru-RU" dirty="0"/>
              <a:t>февраля 2004 г. – 23.05.2008 г. -  </a:t>
            </a:r>
            <a:r>
              <a:rPr lang="ru-RU" dirty="0" smtClean="0"/>
              <a:t>Макеева Р.А. заведующая </a:t>
            </a:r>
            <a:r>
              <a:rPr lang="ru-RU" dirty="0"/>
              <a:t>архивохранилищем № 3 ГУ РК «Национальный архив Республики Коми</a:t>
            </a:r>
            <a:r>
              <a:rPr lang="ru-RU" dirty="0" smtClean="0"/>
              <a:t>».     </a:t>
            </a:r>
            <a:endParaRPr lang="ru-RU" dirty="0"/>
          </a:p>
        </p:txBody>
      </p:sp>
      <p:pic>
        <p:nvPicPr>
          <p:cNvPr id="5" name="Picture 2" descr="H:\фотокопии\Макеева\3fac2239-70b9-4b7b-9cd7-ad084c3464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5" y="476672"/>
            <a:ext cx="2250973" cy="28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133873"/>
            <a:ext cx="8269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dirty="0" smtClean="0"/>
              <a:t> В </a:t>
            </a:r>
            <a:r>
              <a:rPr lang="ru-RU" dirty="0"/>
              <a:t>связи с сокращением штатов </a:t>
            </a:r>
            <a:r>
              <a:rPr lang="ru-RU" dirty="0" smtClean="0"/>
              <a:t>23.05.2008 г. </a:t>
            </a:r>
            <a:r>
              <a:rPr lang="ru-RU" dirty="0"/>
              <a:t>заведующая </a:t>
            </a:r>
            <a:r>
              <a:rPr lang="ru-RU" dirty="0" err="1" smtClean="0"/>
              <a:t>архивохрани-лищем</a:t>
            </a:r>
            <a:r>
              <a:rPr lang="ru-RU" dirty="0" smtClean="0"/>
              <a:t>  № 3 Макеева </a:t>
            </a:r>
            <a:r>
              <a:rPr lang="ru-RU" dirty="0"/>
              <a:t>Р.А. освобождена от должности.</a:t>
            </a:r>
            <a:endParaRPr lang="ru-RU" dirty="0" smtClean="0"/>
          </a:p>
          <a:p>
            <a:pPr algn="just"/>
            <a:r>
              <a:rPr lang="ru-RU" dirty="0" smtClean="0"/>
              <a:t>    </a:t>
            </a:r>
            <a:r>
              <a:rPr lang="ru-RU" b="1" dirty="0" smtClean="0"/>
              <a:t>Макеева Раиса Алексеевна – заслуженный работник Республики Коми</a:t>
            </a:r>
            <a:r>
              <a:rPr lang="ru-RU" dirty="0" smtClean="0"/>
              <a:t>, проработала </a:t>
            </a:r>
            <a:r>
              <a:rPr lang="ru-RU" dirty="0"/>
              <a:t>в архиве 37 лет, больше всех руководителей архивной службы и внесла огромный вклад в развитие архивного дела на территории МР «Печора» 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 smtClean="0"/>
              <a:t>    </a:t>
            </a:r>
            <a:r>
              <a:rPr lang="ru-RU" b="1" dirty="0" smtClean="0"/>
              <a:t> Истомина </a:t>
            </a:r>
            <a:r>
              <a:rPr lang="ru-RU" b="1" dirty="0"/>
              <a:t>Татьяна Михайловна </a:t>
            </a:r>
            <a:r>
              <a:rPr lang="ru-RU" dirty="0"/>
              <a:t>с мая 2008 г. по сентябрь 2009 г. </a:t>
            </a:r>
            <a:r>
              <a:rPr lang="ru-RU" dirty="0" smtClean="0"/>
              <a:t>исполняла </a:t>
            </a:r>
            <a:r>
              <a:rPr lang="ru-RU" dirty="0"/>
              <a:t>обязанности заведующего </a:t>
            </a:r>
            <a:r>
              <a:rPr lang="ru-RU" dirty="0" smtClean="0"/>
              <a:t>архивохранилища </a:t>
            </a:r>
            <a:r>
              <a:rPr lang="ru-RU" dirty="0"/>
              <a:t>№ 3 ГУ РК «Национальный архив Республики Коми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5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0344" y="188640"/>
            <a:ext cx="8291264" cy="12675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effectLst/>
              </a:rPr>
              <a:t>Руководители районного архива исполнительного комитета Печорского районного Совета народных депутатов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1412776"/>
            <a:ext cx="7992888" cy="44973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    Распоряжением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исполкома Печорского районного Совета народных депутатов от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17 октября 1983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г. № 36-р на должность заведующей районным архивом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принята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+mn-lt"/>
              </a:rPr>
              <a:t>Гайворонская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 Валентина Федоровна с 19.10.1983 г.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 descr="H:\фотокопии\Гайворонская\IMG_4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53767"/>
            <a:ext cx="2700959" cy="381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фотокопии\Гайворонская\IMG_4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16188"/>
            <a:ext cx="2594113" cy="31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24287" y="633368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 Ф.33, Оп.2, Д.1, Л.9</a:t>
            </a:r>
            <a:r>
              <a:rPr lang="ru-RU" sz="1400" dirty="0" smtClean="0"/>
              <a:t>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977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окопии\Гайворонская\IMG_4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253943" cy="43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фотокопии\Гайворонская\IMG_4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706"/>
            <a:ext cx="3055709" cy="378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32656"/>
            <a:ext cx="7952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Распоряжением исполкома Печорского районного Совета народных депутатов от 14 января 1986 г. № 6  </a:t>
            </a:r>
            <a:r>
              <a:rPr lang="ru-RU" b="1" dirty="0" err="1" smtClean="0"/>
              <a:t>Гайворонская</a:t>
            </a:r>
            <a:r>
              <a:rPr lang="ru-RU" b="1" dirty="0" smtClean="0"/>
              <a:t> В.Ф. </a:t>
            </a:r>
            <a:r>
              <a:rPr lang="ru-RU" b="1" dirty="0"/>
              <a:t>с 14.01.1986 г. уволена </a:t>
            </a:r>
            <a:r>
              <a:rPr lang="ru-RU" dirty="0" smtClean="0"/>
              <a:t>в связи с выходом на пенсию.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6363442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 Ф.33, Оп.2, </a:t>
            </a:r>
            <a:r>
              <a:rPr lang="ru-RU" sz="1400" dirty="0" smtClean="0"/>
              <a:t>Д.7, Л.7.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151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фотокопии\Шаталова\IMG_4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5" y="1995776"/>
            <a:ext cx="1912443" cy="29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фотокопии\Шаталова\IMG_4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86" y="1995075"/>
            <a:ext cx="1965447" cy="29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8136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Распоряжением исполкома Печорского районного Совета народных депутатов от 04 марта 1986 г. № 24 заведующей районным архивом </a:t>
            </a:r>
            <a:r>
              <a:rPr lang="ru-RU" b="1" dirty="0"/>
              <a:t>с 04.03.1986 г. принята Шаталова </a:t>
            </a:r>
            <a:r>
              <a:rPr lang="ru-RU" b="1" dirty="0" smtClean="0"/>
              <a:t>Любовь </a:t>
            </a:r>
            <a:r>
              <a:rPr lang="ru-RU" b="1" dirty="0" err="1" smtClean="0"/>
              <a:t>Оттовна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91557" y="5877272"/>
            <a:ext cx="732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 Ф.33, Оп.2, </a:t>
            </a:r>
            <a:r>
              <a:rPr lang="ru-RU" sz="1400" dirty="0" smtClean="0"/>
              <a:t>Д.7, Л.33.</a:t>
            </a:r>
            <a:endParaRPr lang="ru-RU" sz="1400" dirty="0"/>
          </a:p>
          <a:p>
            <a:pPr algn="ctr"/>
            <a:endParaRPr lang="ru-RU" sz="1400" dirty="0"/>
          </a:p>
        </p:txBody>
      </p:sp>
      <p:pic>
        <p:nvPicPr>
          <p:cNvPr id="4" name="Picture 2" descr="I:\Шатал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82" y="1484784"/>
            <a:ext cx="2316024" cy="39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отокопии\Шаталова\IMG_4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48" y="1907543"/>
            <a:ext cx="2830675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фотокопии\Шаталова\IMG_4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60" y="1727903"/>
            <a:ext cx="2692772" cy="41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20688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Распоряжением исполкома Печорского районного Совета народных депутатов от </a:t>
            </a:r>
            <a:r>
              <a:rPr lang="ru-RU" b="1" dirty="0" smtClean="0"/>
              <a:t>19 октября 1989 г</a:t>
            </a:r>
            <a:r>
              <a:rPr lang="ru-RU" dirty="0" smtClean="0"/>
              <a:t>. № 140  </a:t>
            </a:r>
            <a:r>
              <a:rPr lang="ru-RU" b="1" dirty="0" smtClean="0"/>
              <a:t>Шаталова Л.О. уволена </a:t>
            </a:r>
            <a:r>
              <a:rPr lang="ru-RU" dirty="0" smtClean="0"/>
              <a:t> переводом </a:t>
            </a:r>
            <a:r>
              <a:rPr lang="ru-RU" b="1" dirty="0" smtClean="0"/>
              <a:t>в Печорский государственный архив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6115992"/>
            <a:ext cx="7367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 Ф.33, Оп.2, </a:t>
            </a:r>
            <a:r>
              <a:rPr lang="ru-RU" sz="1400" dirty="0" smtClean="0"/>
              <a:t>Д.13, Л.9.</a:t>
            </a:r>
            <a:endParaRPr lang="ru-RU" sz="1400" dirty="0"/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5762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8488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В ведомости на выдачу заработной платы сотрудникам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районного исполнительного комитета  за 2 половину октября 1943 г.  зав. архивом - </a:t>
            </a:r>
            <a:r>
              <a:rPr lang="ru-RU" b="1" dirty="0" err="1" smtClean="0"/>
              <a:t>Шарковская</a:t>
            </a:r>
            <a:r>
              <a:rPr lang="ru-RU" b="1" dirty="0" smtClean="0"/>
              <a:t> Галина Владимировна</a:t>
            </a:r>
            <a:r>
              <a:rPr lang="ru-RU" dirty="0" smtClean="0"/>
              <a:t>, работа которой просматривается по август 1944 г. </a:t>
            </a:r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2052" name="Picture 4" descr="H:\презентация\Ex_2tQsf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6" y="1643241"/>
            <a:ext cx="6762862" cy="44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5542" y="6158065"/>
            <a:ext cx="6114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Архивный отдел администрации МР «Печора» Ф.32, Оп.2, Д. 1, Л. </a:t>
            </a:r>
            <a:r>
              <a:rPr lang="ru-RU" sz="1400" dirty="0" smtClean="0"/>
              <a:t>99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9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12961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/>
              <a:t>Заведующие муниципальным </a:t>
            </a:r>
            <a:r>
              <a:rPr lang="ru-RU" sz="2800" dirty="0" smtClean="0"/>
              <a:t>(межведомственным) архивом </a:t>
            </a:r>
            <a:r>
              <a:rPr lang="ru-RU" sz="2800" dirty="0"/>
              <a:t>администрации </a:t>
            </a:r>
            <a:br>
              <a:rPr lang="ru-RU" sz="2800" dirty="0"/>
            </a:br>
            <a:r>
              <a:rPr lang="ru-RU" sz="2800" dirty="0"/>
              <a:t>муниципального района «Печора»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1772816"/>
            <a:ext cx="8125653" cy="122413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900" dirty="0" smtClean="0">
                <a:solidFill>
                  <a:schemeClr val="tx1"/>
                </a:solidFill>
                <a:latin typeface="+mn-lt"/>
              </a:rPr>
              <a:t>С </a:t>
            </a:r>
            <a:r>
              <a:rPr lang="ru-RU" sz="1900" b="1" dirty="0" smtClean="0">
                <a:solidFill>
                  <a:schemeClr val="tx1"/>
                </a:solidFill>
                <a:latin typeface="+mn-lt"/>
              </a:rPr>
              <a:t>01.04.1995 г.</a:t>
            </a:r>
            <a:r>
              <a:rPr lang="ru-RU" sz="1900" dirty="0" smtClean="0">
                <a:solidFill>
                  <a:schemeClr val="tx1"/>
                </a:solidFill>
                <a:latin typeface="+mn-lt"/>
              </a:rPr>
              <a:t> в штатное расписание администрации г. Печора введена должность специалиста 2  категории межведомственного архива и </a:t>
            </a:r>
            <a:r>
              <a:rPr lang="ru-RU" sz="1900" b="1" dirty="0" smtClean="0">
                <a:solidFill>
                  <a:schemeClr val="tx1"/>
                </a:solidFill>
                <a:latin typeface="+mn-lt"/>
              </a:rPr>
              <a:t>принята</a:t>
            </a:r>
            <a:r>
              <a:rPr lang="ru-RU" sz="1900" dirty="0" smtClean="0">
                <a:solidFill>
                  <a:schemeClr val="tx1"/>
                </a:solidFill>
                <a:latin typeface="+mn-lt"/>
              </a:rPr>
              <a:t> на данную должность </a:t>
            </a:r>
            <a:r>
              <a:rPr lang="ru-RU" sz="1900" b="1" dirty="0" smtClean="0">
                <a:solidFill>
                  <a:schemeClr val="tx1"/>
                </a:solidFill>
                <a:latin typeface="+mn-lt"/>
              </a:rPr>
              <a:t>Редина Таисия Ивановна.               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                                    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44053"/>
            <a:ext cx="1716941" cy="238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212976"/>
            <a:ext cx="58326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 29.12.2001 </a:t>
            </a:r>
            <a:r>
              <a:rPr lang="ru-RU" b="1" dirty="0"/>
              <a:t>г. по 13.04.2003 г. </a:t>
            </a:r>
            <a:r>
              <a:rPr lang="ru-RU" dirty="0" smtClean="0"/>
              <a:t>Редина Т.И. -  заведующая </a:t>
            </a:r>
            <a:r>
              <a:rPr lang="ru-RU" dirty="0"/>
              <a:t>муниципальным архивом при администрации </a:t>
            </a:r>
            <a:r>
              <a:rPr lang="ru-RU" dirty="0" smtClean="0"/>
              <a:t>    муниципального    образования </a:t>
            </a:r>
          </a:p>
          <a:p>
            <a:pPr algn="just"/>
            <a:r>
              <a:rPr lang="ru-RU" dirty="0" smtClean="0"/>
              <a:t>«</a:t>
            </a:r>
            <a:r>
              <a:rPr lang="ru-RU" dirty="0"/>
              <a:t>Г. Печора и подчиненн</a:t>
            </a:r>
            <a:r>
              <a:rPr lang="ru-RU" sz="2000" dirty="0"/>
              <a:t>ая ему территория</a:t>
            </a:r>
            <a:r>
              <a:rPr lang="ru-RU" sz="2000" dirty="0" smtClean="0"/>
              <a:t>».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80967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  <a:p>
            <a:endParaRPr lang="ru-RU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0876" y="5132999"/>
            <a:ext cx="8633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 </a:t>
            </a:r>
            <a:r>
              <a:rPr lang="ru-RU" sz="2000" b="1" dirty="0"/>
              <a:t>11.02.2003 г. по 19.10.2005 г. -  Мезенцева Любовь </a:t>
            </a:r>
            <a:r>
              <a:rPr lang="ru-RU" sz="2000" b="1" dirty="0" smtClean="0"/>
              <a:t>Владимировна,</a:t>
            </a:r>
            <a:endParaRPr lang="ru-RU" sz="2000" b="1" dirty="0"/>
          </a:p>
          <a:p>
            <a:r>
              <a:rPr lang="ru-RU" sz="2000" b="1" dirty="0" smtClean="0"/>
              <a:t>с </a:t>
            </a:r>
            <a:r>
              <a:rPr lang="ru-RU" sz="2000" b="1" dirty="0"/>
              <a:t>16.11.2005 г. по 27.12.2006 г.  - </a:t>
            </a:r>
            <a:r>
              <a:rPr lang="ru-RU" sz="2000" dirty="0"/>
              <a:t> </a:t>
            </a:r>
            <a:r>
              <a:rPr lang="ru-RU" sz="2000" b="1" dirty="0" err="1"/>
              <a:t>Хабирова</a:t>
            </a:r>
            <a:r>
              <a:rPr lang="ru-RU" sz="2000" b="1" dirty="0"/>
              <a:t> Мария </a:t>
            </a:r>
            <a:r>
              <a:rPr lang="ru-RU" sz="2000" b="1" dirty="0" err="1" smtClean="0"/>
              <a:t>Фанильевна</a:t>
            </a:r>
            <a:r>
              <a:rPr lang="ru-RU" sz="2000" b="1" dirty="0" smtClean="0"/>
              <a:t>,</a:t>
            </a:r>
            <a:endParaRPr lang="ru-RU" sz="2000" b="1" dirty="0"/>
          </a:p>
          <a:p>
            <a:r>
              <a:rPr lang="ru-RU" sz="2000" b="1" dirty="0" smtClean="0"/>
              <a:t>с </a:t>
            </a:r>
            <a:r>
              <a:rPr lang="ru-RU" sz="2000" b="1" dirty="0"/>
              <a:t>11.12.2006 г. по 18.01.2007 г.  - Баринова Вера </a:t>
            </a:r>
            <a:r>
              <a:rPr lang="ru-RU" sz="2000" b="1" dirty="0" smtClean="0"/>
              <a:t>Владимировна,</a:t>
            </a:r>
          </a:p>
          <a:p>
            <a:r>
              <a:rPr lang="ru-RU" sz="2000" b="1" dirty="0" smtClean="0"/>
              <a:t>с 18.02.2008 г. по 26.03.2013 г.–  </a:t>
            </a:r>
            <a:r>
              <a:rPr lang="ru-RU" sz="2000" b="1" dirty="0" err="1" smtClean="0"/>
              <a:t>Тренинская</a:t>
            </a:r>
            <a:r>
              <a:rPr lang="ru-RU" sz="2000" b="1" dirty="0" smtClean="0"/>
              <a:t> Светлана Анатольевна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329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411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/>
              <a:t>Начальник архивного отдела администрации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муниципального района «Печора»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10786"/>
            <a:ext cx="4673493" cy="35051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9835" y="6193014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 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0834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с 26.03.2013 г. по настоящее время -  </a:t>
            </a:r>
            <a:r>
              <a:rPr lang="ru-RU" b="1" dirty="0" err="1" smtClean="0"/>
              <a:t>Тренинская</a:t>
            </a:r>
            <a:r>
              <a:rPr lang="ru-RU" b="1" dirty="0" smtClean="0"/>
              <a:t> Светлана Анатольевна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7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628800"/>
            <a:ext cx="8352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Для  презентации использованы документы архивных фондов</a:t>
            </a:r>
          </a:p>
          <a:p>
            <a:pPr algn="ctr"/>
            <a:r>
              <a:rPr lang="ru-RU" dirty="0" smtClean="0"/>
              <a:t>архивного отдела администрации МР «Печора»:</a:t>
            </a:r>
          </a:p>
          <a:p>
            <a:endParaRPr lang="ru-RU" dirty="0" smtClean="0"/>
          </a:p>
          <a:p>
            <a:pPr>
              <a:lnSpc>
                <a:spcPct val="200000"/>
              </a:lnSpc>
            </a:pPr>
            <a:r>
              <a:rPr lang="ru-RU" dirty="0" smtClean="0"/>
              <a:t>Ф.32, оп.2 – </a:t>
            </a:r>
            <a:r>
              <a:rPr lang="ru-RU" dirty="0" err="1" smtClean="0"/>
              <a:t>Кожвинский</a:t>
            </a:r>
            <a:r>
              <a:rPr lang="ru-RU" dirty="0" smtClean="0"/>
              <a:t> райисполком 1943 – 1961 гг.</a:t>
            </a:r>
            <a:endParaRPr lang="ru-RU" dirty="0"/>
          </a:p>
          <a:p>
            <a:pPr>
              <a:lnSpc>
                <a:spcPct val="200000"/>
              </a:lnSpc>
            </a:pPr>
            <a:r>
              <a:rPr lang="ru-RU" dirty="0" smtClean="0"/>
              <a:t>Ф.33, оп.2 - Печорский райисполком за 1983 – 1989 гг.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Ф.261, оп.1, оп.2  - Совет и администрация МР «Печора» за 1947 – 2013 гг.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Ф.263 , оп.3 – </a:t>
            </a:r>
            <a:r>
              <a:rPr lang="ru-RU" dirty="0" err="1" smtClean="0"/>
              <a:t>Канинский</a:t>
            </a:r>
            <a:r>
              <a:rPr lang="ru-RU" dirty="0" smtClean="0"/>
              <a:t> поселковый Совет депутатов трудящихся за 1944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9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5689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 В </a:t>
            </a:r>
            <a:r>
              <a:rPr lang="ru-RU" dirty="0"/>
              <a:t>ведомости на выплату заработной платы </a:t>
            </a:r>
            <a:r>
              <a:rPr lang="ru-RU" dirty="0" smtClean="0"/>
              <a:t>с </a:t>
            </a:r>
            <a:r>
              <a:rPr lang="ru-RU" dirty="0"/>
              <a:t>16 </a:t>
            </a:r>
            <a:r>
              <a:rPr lang="ru-RU" dirty="0" smtClean="0"/>
              <a:t>по </a:t>
            </a:r>
            <a:r>
              <a:rPr lang="ru-RU" dirty="0"/>
              <a:t>20 августа 1944 г</a:t>
            </a:r>
            <a:r>
              <a:rPr lang="ru-RU" dirty="0" smtClean="0"/>
              <a:t>.: </a:t>
            </a:r>
            <a:r>
              <a:rPr lang="ru-RU" dirty="0" err="1" smtClean="0"/>
              <a:t>Шарковская</a:t>
            </a:r>
            <a:r>
              <a:rPr lang="ru-RU" dirty="0" smtClean="0"/>
              <a:t> Галина Владимировна, должность -  архивариус.</a:t>
            </a: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dirty="0" smtClean="0"/>
              <a:t>                            </a:t>
            </a:r>
          </a:p>
          <a:p>
            <a:pPr algn="ctr"/>
            <a:endParaRPr lang="en-US" sz="1400" dirty="0" smtClean="0"/>
          </a:p>
          <a:p>
            <a:pPr algn="ctr"/>
            <a:r>
              <a:rPr lang="ru-RU" sz="1400" dirty="0" smtClean="0"/>
              <a:t>Архивный </a:t>
            </a:r>
            <a:r>
              <a:rPr lang="ru-RU" sz="1400" dirty="0"/>
              <a:t>отдел администрации МР «Печора» Ф.32, Оп.2, Д. </a:t>
            </a:r>
            <a:r>
              <a:rPr lang="ru-RU" sz="1400" dirty="0" smtClean="0"/>
              <a:t>3, Л.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6</a:t>
            </a:r>
            <a:endParaRPr lang="ru-RU" sz="1400" dirty="0"/>
          </a:p>
          <a:p>
            <a:endParaRPr lang="ru-RU" dirty="0" smtClean="0"/>
          </a:p>
        </p:txBody>
      </p:sp>
      <p:pic>
        <p:nvPicPr>
          <p:cNvPr id="3074" name="Picture 2" descr="H:\фотокопии\Шарковская\vXxMxnIYCQ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4" y="1412776"/>
            <a:ext cx="8212216" cy="40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649" y="260648"/>
            <a:ext cx="82809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                                                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                                                           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sz="1400" dirty="0" smtClean="0"/>
              <a:t>                               </a:t>
            </a:r>
            <a:endParaRPr lang="ru-RU" dirty="0"/>
          </a:p>
        </p:txBody>
      </p:sp>
      <p:pic>
        <p:nvPicPr>
          <p:cNvPr id="4098" name="Picture 2" descr="H:\фотокопии\Шарковская\IMG_4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7" y="2452623"/>
            <a:ext cx="2864569" cy="39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фотокопии\Шарковская\IMG_4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7" y="572027"/>
            <a:ext cx="7882335" cy="16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6569" y="51571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Архивный отдел администрации МР «Печора» </a:t>
            </a:r>
            <a:r>
              <a:rPr lang="ru-RU" sz="1400" dirty="0" smtClean="0"/>
              <a:t>Ф.263, </a:t>
            </a:r>
            <a:r>
              <a:rPr lang="ru-RU" sz="1400" dirty="0"/>
              <a:t>Оп.3, Д. 7, Л. 32.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896" y="3284984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похозяйственной</a:t>
            </a:r>
            <a:r>
              <a:rPr lang="ru-RU" dirty="0" smtClean="0"/>
              <a:t> книге пос. Канин-Нос </a:t>
            </a:r>
            <a:r>
              <a:rPr lang="ru-RU" dirty="0" err="1" smtClean="0"/>
              <a:t>Канинского</a:t>
            </a:r>
            <a:r>
              <a:rPr lang="ru-RU" dirty="0" smtClean="0"/>
              <a:t> поселкового Совета, </a:t>
            </a:r>
          </a:p>
          <a:p>
            <a:r>
              <a:rPr lang="ru-RU" dirty="0" err="1" smtClean="0"/>
              <a:t>Шарковская</a:t>
            </a:r>
            <a:r>
              <a:rPr lang="ru-RU" dirty="0" smtClean="0"/>
              <a:t> Галина Вл. – </a:t>
            </a:r>
            <a:r>
              <a:rPr lang="ru-RU" dirty="0" err="1" smtClean="0"/>
              <a:t>зав.архивом</a:t>
            </a:r>
            <a:r>
              <a:rPr lang="ru-RU" dirty="0" smtClean="0"/>
              <a:t>,  НКВД.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3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249" y="1115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9" y="188641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Решением исполкома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райсовета депутатов трудящихся от </a:t>
            </a:r>
            <a:r>
              <a:rPr lang="ru-RU" b="1" dirty="0" smtClean="0"/>
              <a:t>16 июня 1947</a:t>
            </a:r>
            <a:r>
              <a:rPr lang="ru-RU" dirty="0" smtClean="0"/>
              <a:t> г. </a:t>
            </a:r>
            <a:r>
              <a:rPr lang="ru-RU" dirty="0"/>
              <a:t>№ 19 п. 529 </a:t>
            </a:r>
            <a:r>
              <a:rPr lang="ru-RU" dirty="0" smtClean="0"/>
              <a:t>заведующим </a:t>
            </a:r>
            <a:r>
              <a:rPr lang="ru-RU" dirty="0" err="1" smtClean="0"/>
              <a:t>Кожвинским</a:t>
            </a:r>
            <a:r>
              <a:rPr lang="ru-RU" dirty="0" smtClean="0"/>
              <a:t> </a:t>
            </a:r>
            <a:r>
              <a:rPr lang="ru-RU" dirty="0" err="1" smtClean="0"/>
              <a:t>райархивом</a:t>
            </a:r>
            <a:r>
              <a:rPr lang="ru-RU" dirty="0" smtClean="0"/>
              <a:t> МВД </a:t>
            </a:r>
            <a:r>
              <a:rPr lang="ru-RU" b="1" dirty="0"/>
              <a:t>утвержден </a:t>
            </a:r>
            <a:r>
              <a:rPr lang="ru-RU" b="1" dirty="0" err="1" smtClean="0"/>
              <a:t>Микушев</a:t>
            </a:r>
            <a:r>
              <a:rPr lang="ru-RU" b="1" dirty="0" smtClean="0"/>
              <a:t> Николай Егорович.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9" y="1484598"/>
            <a:ext cx="3090667" cy="46085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2204" y="6227439"/>
            <a:ext cx="6678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Архивный </a:t>
            </a:r>
            <a:r>
              <a:rPr lang="ru-RU" sz="1400" dirty="0"/>
              <a:t>отдел администрации МР «Печора» </a:t>
            </a:r>
            <a:r>
              <a:rPr lang="ru-RU" sz="1400" dirty="0" smtClean="0"/>
              <a:t>Ф.261, Оп.1, </a:t>
            </a:r>
            <a:r>
              <a:rPr lang="ru-RU" sz="1400" dirty="0"/>
              <a:t>Д. </a:t>
            </a:r>
            <a:r>
              <a:rPr lang="ru-RU" sz="1400" dirty="0" smtClean="0"/>
              <a:t>87, </a:t>
            </a:r>
            <a:r>
              <a:rPr lang="ru-RU" sz="1400" dirty="0" err="1"/>
              <a:t>Лл</a:t>
            </a:r>
            <a:r>
              <a:rPr lang="ru-RU" sz="1400" dirty="0">
                <a:solidFill>
                  <a:srgbClr val="FF0000"/>
                </a:solidFill>
              </a:rPr>
              <a:t>. </a:t>
            </a:r>
            <a:r>
              <a:rPr lang="ru-RU" sz="1400" dirty="0" smtClean="0"/>
              <a:t>2-3.</a:t>
            </a:r>
            <a:endParaRPr lang="ru-RU" sz="1400" dirty="0"/>
          </a:p>
        </p:txBody>
      </p:sp>
      <p:pic>
        <p:nvPicPr>
          <p:cNvPr id="1026" name="Picture 2" descr="H:\фотокопии\Микушев\микушева\IMG_46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3865"/>
            <a:ext cx="3175827" cy="46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копии\Микушев\IMG_4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5649185" cy="226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1247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В ведомости по начислению заработной платы     работникам        </a:t>
            </a:r>
            <a:r>
              <a:rPr lang="ru-RU" dirty="0" err="1" smtClean="0"/>
              <a:t>Кожвинского</a:t>
            </a:r>
            <a:r>
              <a:rPr lang="ru-RU" dirty="0" smtClean="0"/>
              <a:t> райисполкома за  1944 – 1948 гг.:</a:t>
            </a:r>
          </a:p>
          <a:p>
            <a:r>
              <a:rPr lang="ru-RU" dirty="0" err="1" smtClean="0"/>
              <a:t>Микушев</a:t>
            </a:r>
            <a:r>
              <a:rPr lang="ru-RU" dirty="0" smtClean="0"/>
              <a:t> Николай Егорович – </a:t>
            </a:r>
            <a:r>
              <a:rPr lang="ru-RU" dirty="0" err="1" smtClean="0"/>
              <a:t>Зав.архивом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 descr="H:\фотокопии\Микушев\IMG_4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24" y="994142"/>
            <a:ext cx="2887338" cy="41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5963166"/>
            <a:ext cx="6480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Архивный отдел администрации МР «Печора» </a:t>
            </a:r>
            <a:r>
              <a:rPr lang="ru-RU" sz="1400" dirty="0" smtClean="0"/>
              <a:t>Ф.32, Оп.2, </a:t>
            </a:r>
            <a:r>
              <a:rPr lang="ru-RU" sz="1400" dirty="0"/>
              <a:t>Д. </a:t>
            </a:r>
            <a:r>
              <a:rPr lang="ru-RU" sz="1400" dirty="0" smtClean="0"/>
              <a:t>3, Л</a:t>
            </a:r>
            <a:r>
              <a:rPr lang="ru-RU" sz="1400" dirty="0" smtClean="0">
                <a:solidFill>
                  <a:srgbClr val="FF0000"/>
                </a:solidFill>
              </a:rPr>
              <a:t>. </a:t>
            </a:r>
            <a:r>
              <a:rPr lang="ru-RU" sz="1400" dirty="0" smtClean="0"/>
              <a:t>105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76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73709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С </a:t>
            </a:r>
            <a:r>
              <a:rPr lang="ru-RU" b="1" dirty="0"/>
              <a:t>15.10.1948</a:t>
            </a:r>
            <a:r>
              <a:rPr lang="ru-RU" dirty="0"/>
              <a:t> г. решением исполкома </a:t>
            </a:r>
            <a:r>
              <a:rPr lang="ru-RU" dirty="0" err="1"/>
              <a:t>Кожвинского</a:t>
            </a:r>
            <a:r>
              <a:rPr lang="ru-RU" dirty="0"/>
              <a:t> райсовета депутатов трудящихся от </a:t>
            </a:r>
            <a:r>
              <a:rPr lang="ru-RU" dirty="0" smtClean="0"/>
              <a:t>28 октября 1948 </a:t>
            </a:r>
            <a:r>
              <a:rPr lang="ru-RU" dirty="0"/>
              <a:t>г. № 36 </a:t>
            </a:r>
            <a:r>
              <a:rPr lang="ru-RU" b="1" dirty="0" err="1" smtClean="0"/>
              <a:t>Микушев</a:t>
            </a:r>
            <a:r>
              <a:rPr lang="ru-RU" b="1" dirty="0" smtClean="0"/>
              <a:t> </a:t>
            </a:r>
            <a:r>
              <a:rPr lang="ru-RU" b="1" dirty="0"/>
              <a:t>Николай </a:t>
            </a:r>
            <a:r>
              <a:rPr lang="ru-RU" b="1" dirty="0" smtClean="0"/>
              <a:t>Егорович освобожден</a:t>
            </a:r>
            <a:r>
              <a:rPr lang="ru-RU" dirty="0" smtClean="0"/>
              <a:t> от </a:t>
            </a:r>
            <a:r>
              <a:rPr lang="ru-RU" dirty="0"/>
              <a:t>должности </a:t>
            </a:r>
            <a:r>
              <a:rPr lang="ru-RU" dirty="0" smtClean="0"/>
              <a:t>зав. </a:t>
            </a:r>
            <a:r>
              <a:rPr lang="ru-RU" dirty="0" err="1" smtClean="0"/>
              <a:t>райархивом</a:t>
            </a:r>
            <a:r>
              <a:rPr lang="ru-RU" dirty="0" smtClean="0"/>
              <a:t>.</a:t>
            </a:r>
            <a:endParaRPr lang="ru-RU" b="1" dirty="0"/>
          </a:p>
        </p:txBody>
      </p:sp>
      <p:pic>
        <p:nvPicPr>
          <p:cNvPr id="2050" name="Picture 2" descr="H:\фотокопии\Микушев\15-02-2018_11-44-07\IMG_4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024335" cy="43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фотокопии\Микушев\15-02-2018_11-44-07\IMG_4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1"/>
            <a:ext cx="2876550" cy="43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0345" y="616530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Архивный отдел администрации МР «Печора» Ф.261, Оп.1, Д. </a:t>
            </a:r>
            <a:r>
              <a:rPr lang="ru-RU" sz="1400" dirty="0" smtClean="0"/>
              <a:t>101, Лл</a:t>
            </a:r>
            <a:r>
              <a:rPr lang="ru-RU" sz="1400" dirty="0" smtClean="0">
                <a:solidFill>
                  <a:srgbClr val="FF0000"/>
                </a:solidFill>
              </a:rPr>
              <a:t>.</a:t>
            </a:r>
            <a:r>
              <a:rPr lang="ru-RU" sz="1400" dirty="0" smtClean="0"/>
              <a:t>13-17.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6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05324" y="1584702"/>
            <a:ext cx="381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Личное дело </a:t>
            </a:r>
            <a:r>
              <a:rPr lang="ru-RU" dirty="0" err="1" smtClean="0"/>
              <a:t>Микушевой</a:t>
            </a:r>
            <a:r>
              <a:rPr lang="ru-RU" dirty="0" smtClean="0"/>
              <a:t> Е.Е.</a:t>
            </a:r>
            <a:endParaRPr lang="ru-RU" dirty="0"/>
          </a:p>
        </p:txBody>
      </p:sp>
      <p:pic>
        <p:nvPicPr>
          <p:cNvPr id="8" name="Picture 2" descr="H:\фотокопии\Микушева л.д\IMG_4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2111963"/>
            <a:ext cx="2175256" cy="28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515" y="6237312"/>
            <a:ext cx="853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       Архивный отдел администрации </a:t>
            </a:r>
            <a:r>
              <a:rPr lang="ru-RU" sz="1400" dirty="0" err="1" smtClean="0"/>
              <a:t>МР«Печора</a:t>
            </a:r>
            <a:r>
              <a:rPr lang="ru-RU" sz="1400" dirty="0" smtClean="0"/>
              <a:t>» Ф.261, </a:t>
            </a:r>
            <a:r>
              <a:rPr lang="ru-RU" sz="1400" dirty="0"/>
              <a:t>Оп.2, Д. </a:t>
            </a:r>
            <a:r>
              <a:rPr lang="ru-RU" sz="1400" dirty="0" smtClean="0"/>
              <a:t>143</a:t>
            </a:r>
            <a:r>
              <a:rPr lang="ru-RU" sz="1400" dirty="0"/>
              <a:t>, </a:t>
            </a:r>
            <a:r>
              <a:rPr lang="ru-RU" sz="1400" dirty="0" smtClean="0"/>
              <a:t>Лл.4-6.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6672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С </a:t>
            </a:r>
            <a:r>
              <a:rPr lang="ru-RU" b="1" dirty="0"/>
              <a:t>15.10.1948</a:t>
            </a:r>
            <a:r>
              <a:rPr lang="ru-RU" dirty="0"/>
              <a:t> г. решением исполкома </a:t>
            </a:r>
            <a:r>
              <a:rPr lang="ru-RU" dirty="0" err="1"/>
              <a:t>Кожвинского</a:t>
            </a:r>
            <a:r>
              <a:rPr lang="ru-RU" dirty="0"/>
              <a:t> райсовета депутатов трудящихся от   </a:t>
            </a:r>
            <a:r>
              <a:rPr lang="ru-RU" dirty="0" smtClean="0"/>
              <a:t>28 октября 1948 </a:t>
            </a:r>
            <a:r>
              <a:rPr lang="ru-RU" dirty="0"/>
              <a:t>г. №  36 </a:t>
            </a:r>
            <a:r>
              <a:rPr lang="ru-RU" dirty="0" smtClean="0"/>
              <a:t> </a:t>
            </a:r>
            <a:r>
              <a:rPr lang="ru-RU" b="1" dirty="0" smtClean="0"/>
              <a:t>утверждена</a:t>
            </a:r>
            <a:r>
              <a:rPr lang="ru-RU" dirty="0" smtClean="0"/>
              <a:t>   зав. </a:t>
            </a:r>
            <a:r>
              <a:rPr lang="ru-RU" dirty="0" err="1" smtClean="0"/>
              <a:t>райархивом</a:t>
            </a:r>
            <a:r>
              <a:rPr lang="ru-RU" dirty="0" smtClean="0"/>
              <a:t>   </a:t>
            </a:r>
          </a:p>
          <a:p>
            <a:r>
              <a:rPr lang="ru-RU" b="1" dirty="0" err="1" smtClean="0"/>
              <a:t>Микушева</a:t>
            </a:r>
            <a:r>
              <a:rPr lang="ru-RU" b="1" dirty="0" smtClean="0"/>
              <a:t> Елизавета Егоровна.</a:t>
            </a:r>
            <a:endParaRPr lang="ru-RU" b="1" dirty="0"/>
          </a:p>
        </p:txBody>
      </p:sp>
      <p:pic>
        <p:nvPicPr>
          <p:cNvPr id="9" name="Picture 2" descr="H:\фотокопии\Микушева л.д\IMG_4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16" y="2111963"/>
            <a:ext cx="2991648" cy="18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:\фотокопии\Микушева л.д\IMG_4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3" y="2144620"/>
            <a:ext cx="3075106" cy="18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:\фотокопии\Микушева л.д\IMG_4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41" y="4139740"/>
            <a:ext cx="3003123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7" y="5136884"/>
            <a:ext cx="450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личном деле </a:t>
            </a:r>
            <a:r>
              <a:rPr lang="ru-RU" dirty="0" err="1"/>
              <a:t>Микушевой</a:t>
            </a:r>
            <a:r>
              <a:rPr lang="ru-RU" dirty="0"/>
              <a:t> Е.Е.</a:t>
            </a:r>
          </a:p>
          <a:p>
            <a:pPr algn="ctr"/>
            <a:r>
              <a:rPr lang="ru-RU" dirty="0"/>
              <a:t>находятся документы </a:t>
            </a:r>
            <a:r>
              <a:rPr lang="ru-RU" dirty="0" err="1"/>
              <a:t>Микушева</a:t>
            </a:r>
            <a:r>
              <a:rPr lang="ru-RU" dirty="0"/>
              <a:t> Н.Е.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4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3191</TotalTime>
  <Words>1666</Words>
  <Application>Microsoft Office PowerPoint</Application>
  <PresentationFormat>Экран (4:3)</PresentationFormat>
  <Paragraphs>157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Исполнительная</vt:lpstr>
      <vt:lpstr>Руководители архивов муниципального района «Печора» (1943 – 2022 гг.)</vt:lpstr>
      <vt:lpstr>Руководители районного государственного архива  Печорского (Кожвинского)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Заведующий  Печорским городским государственным архивом,  директор Печорского государственного архива, заведующий Печорским архивохранилищем № 3  ГУ РК «Национальный архив Республики Коми» </vt:lpstr>
      <vt:lpstr>Презентация PowerPoint</vt:lpstr>
      <vt:lpstr>Руководители районного архива исполнительного комитета Печорского районного Совета народных депутатов</vt:lpstr>
      <vt:lpstr>Презентация PowerPoint</vt:lpstr>
      <vt:lpstr>Презентация PowerPoint</vt:lpstr>
      <vt:lpstr>Презентация PowerPoint</vt:lpstr>
      <vt:lpstr>Заведующие муниципальным (межведомственным) архивом администрации  муниципального района «Печора»</vt:lpstr>
      <vt:lpstr>Начальник архивного отдела администрации  муниципального района «Печора»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Архивный отдел администрации муниципального района «Печора»</dc:title>
  <dc:creator>Sergey</dc:creator>
  <cp:lastModifiedBy>Тренинская</cp:lastModifiedBy>
  <cp:revision>258</cp:revision>
  <dcterms:created xsi:type="dcterms:W3CDTF">2018-01-27T19:06:26Z</dcterms:created>
  <dcterms:modified xsi:type="dcterms:W3CDTF">2022-06-20T12:14:44Z</dcterms:modified>
</cp:coreProperties>
</file>